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0" r:id="rId2"/>
    <p:sldId id="281"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77" r:id="rId23"/>
    <p:sldId id="278"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1pPr>
    <a:lvl2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2pPr>
    <a:lvl3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3pPr>
    <a:lvl4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4pPr>
    <a:lvl5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5pPr>
    <a:lvl6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6pPr>
    <a:lvl7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7pPr>
    <a:lvl8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8pPr>
    <a:lvl9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5" d="100"/>
          <a:sy n="25" d="100"/>
        </p:scale>
        <p:origin x="-72" y="-91"/>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0571704"/>
      </p:ext>
    </p:extLst>
  </p:cSld>
  <p:clrMap bg1="lt1" tx1="dk1" bg2="lt2" tx2="dk2" accent1="accent1" accent2="accent2" accent3="accent3" accent4="accent4" accent5="accent5" accent6="accent6" hlink="hlink" folHlink="folHlink"/>
  <p:notesStyle>
    <a:lvl1pPr defTabSz="2438400" latinLnBrk="0">
      <a:defRPr sz="3600">
        <a:latin typeface="+mj-lt"/>
        <a:ea typeface="+mj-ea"/>
        <a:cs typeface="+mj-cs"/>
        <a:sym typeface="Arial"/>
      </a:defRPr>
    </a:lvl1pPr>
    <a:lvl2pPr indent="228600" defTabSz="2438400" latinLnBrk="0">
      <a:defRPr sz="3600">
        <a:latin typeface="+mj-lt"/>
        <a:ea typeface="+mj-ea"/>
        <a:cs typeface="+mj-cs"/>
        <a:sym typeface="Arial"/>
      </a:defRPr>
    </a:lvl2pPr>
    <a:lvl3pPr indent="457200" defTabSz="2438400" latinLnBrk="0">
      <a:defRPr sz="3600">
        <a:latin typeface="+mj-lt"/>
        <a:ea typeface="+mj-ea"/>
        <a:cs typeface="+mj-cs"/>
        <a:sym typeface="Arial"/>
      </a:defRPr>
    </a:lvl3pPr>
    <a:lvl4pPr indent="685800" defTabSz="2438400" latinLnBrk="0">
      <a:defRPr sz="3600">
        <a:latin typeface="+mj-lt"/>
        <a:ea typeface="+mj-ea"/>
        <a:cs typeface="+mj-cs"/>
        <a:sym typeface="Arial"/>
      </a:defRPr>
    </a:lvl4pPr>
    <a:lvl5pPr indent="914400" defTabSz="2438400" latinLnBrk="0">
      <a:defRPr sz="3600">
        <a:latin typeface="+mj-lt"/>
        <a:ea typeface="+mj-ea"/>
        <a:cs typeface="+mj-cs"/>
        <a:sym typeface="Arial"/>
      </a:defRPr>
    </a:lvl5pPr>
    <a:lvl6pPr indent="1143000" defTabSz="2438400" latinLnBrk="0">
      <a:defRPr sz="3600">
        <a:latin typeface="+mj-lt"/>
        <a:ea typeface="+mj-ea"/>
        <a:cs typeface="+mj-cs"/>
        <a:sym typeface="Arial"/>
      </a:defRPr>
    </a:lvl6pPr>
    <a:lvl7pPr indent="1371600" defTabSz="2438400" latinLnBrk="0">
      <a:defRPr sz="3600">
        <a:latin typeface="+mj-lt"/>
        <a:ea typeface="+mj-ea"/>
        <a:cs typeface="+mj-cs"/>
        <a:sym typeface="Arial"/>
      </a:defRPr>
    </a:lvl7pPr>
    <a:lvl8pPr indent="1600200" defTabSz="2438400" latinLnBrk="0">
      <a:defRPr sz="3600">
        <a:latin typeface="+mj-lt"/>
        <a:ea typeface="+mj-ea"/>
        <a:cs typeface="+mj-cs"/>
        <a:sym typeface="Arial"/>
      </a:defRPr>
    </a:lvl8pPr>
    <a:lvl9pPr indent="1828800" defTabSz="2438400" latinLnBrk="0">
      <a:defRPr sz="36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lvl1pPr>
              <a:defRPr sz="2000"/>
            </a:lvl1pPr>
          </a:lstStyle>
          <a:p>
            <a:r>
              <a:t>43% of restaurant professionals said they believe third-party apps—many of which withhold data—interfere with the direct relationship between a restaurant/bar/pub and its customers.</a:t>
            </a:r>
          </a:p>
        </p:txBody>
      </p:sp>
    </p:spTree>
    <p:extLst>
      <p:ext uri="{BB962C8B-B14F-4D97-AF65-F5344CB8AC3E}">
        <p14:creationId xmlns:p14="http://schemas.microsoft.com/office/powerpoint/2010/main" val="47199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a:defRPr sz="2000"/>
            </a:pPr>
            <a:r>
              <a:t>70% of consumers say they’d rather order directly from a restaurant, preferring that their money goes straight to the restaurant and not a third party.</a:t>
            </a:r>
          </a:p>
          <a:p>
            <a:pPr>
              <a:defRPr sz="2000"/>
            </a:pPr>
            <a:r>
              <a:t>Restaurants that don’t offer online food ordering and delivery will lose more than 70% of customers by 2020.</a:t>
            </a:r>
          </a:p>
        </p:txBody>
      </p:sp>
    </p:spTree>
    <p:extLst>
      <p:ext uri="{BB962C8B-B14F-4D97-AF65-F5344CB8AC3E}">
        <p14:creationId xmlns:p14="http://schemas.microsoft.com/office/powerpoint/2010/main" val="40481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a:defRPr sz="2000"/>
            </a:pPr>
            <a:r>
              <a:t>70% of consumers say they’d rather order directly from a restaurant, preferring that their money goes straight to the restaurant and not a third party.</a:t>
            </a:r>
          </a:p>
          <a:p>
            <a:pPr>
              <a:defRPr sz="2000"/>
            </a:pPr>
            <a:r>
              <a:t>Restaurants that don’t offer online food ordering and delivery will lose more than 70% of customers by 2020.</a:t>
            </a:r>
          </a:p>
        </p:txBody>
      </p:sp>
    </p:spTree>
    <p:extLst>
      <p:ext uri="{BB962C8B-B14F-4D97-AF65-F5344CB8AC3E}">
        <p14:creationId xmlns:p14="http://schemas.microsoft.com/office/powerpoint/2010/main" val="214276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xfrm>
            <a:off x="381000" y="685800"/>
            <a:ext cx="6096000" cy="3429000"/>
          </a:xfrm>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pPr>
              <a:defRPr sz="1800"/>
            </a:pPr>
            <a:r>
              <a:t>Use sturdy packaging</a:t>
            </a:r>
          </a:p>
          <a:p>
            <a:pPr>
              <a:defRPr sz="1800"/>
            </a:pPr>
            <a:r>
              <a:t>Takeout packaging must maintain the quality and integrity of your restaurant’s food. Containers should be durable to prevent leaking and resist breaking. Food items and utensils should be correctly packed and stacked in bags or boxes. Packaging that allows for reheating is another big plus.</a:t>
            </a:r>
          </a:p>
          <a:p>
            <a:pPr>
              <a:defRPr sz="1800"/>
            </a:pPr>
            <a:endParaRPr/>
          </a:p>
          <a:p>
            <a:pPr>
              <a:defRPr sz="1800"/>
            </a:pPr>
            <a:r>
              <a:t>Maintain food safety</a:t>
            </a:r>
          </a:p>
          <a:p>
            <a:pPr>
              <a:defRPr sz="1800"/>
            </a:pPr>
            <a:r>
              <a:t>Hold food at safe temperatures until the customer picks it up. Keep hot foods separate from cold ones. Ensure food will remain at safe temperatures during transport as well.</a:t>
            </a:r>
          </a:p>
          <a:p>
            <a:pPr>
              <a:defRPr sz="1800"/>
            </a:pPr>
            <a:endParaRPr/>
          </a:p>
          <a:p>
            <a:pPr>
              <a:defRPr sz="1800"/>
            </a:pPr>
            <a:r>
              <a:t>Provide customers with clear instructions for how to store food and reheat food. Placing “use-by” date stickers on all packages and containers is helpful, too.</a:t>
            </a:r>
          </a:p>
        </p:txBody>
      </p:sp>
    </p:spTree>
    <p:extLst>
      <p:ext uri="{BB962C8B-B14F-4D97-AF65-F5344CB8AC3E}">
        <p14:creationId xmlns:p14="http://schemas.microsoft.com/office/powerpoint/2010/main" val="272215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31221" y="1985533"/>
            <a:ext cx="22721601" cy="5473601"/>
          </a:xfrm>
          <a:prstGeom prst="rect">
            <a:avLst/>
          </a:prstGeom>
        </p:spPr>
        <p:txBody>
          <a:bodyPr anchor="b"/>
          <a:lstStyle>
            <a:lvl1pPr algn="ctr">
              <a:defRPr sz="13800"/>
            </a:lvl1pPr>
          </a:lstStyle>
          <a:p>
            <a:r>
              <a:t>Title Text</a:t>
            </a:r>
          </a:p>
        </p:txBody>
      </p:sp>
      <p:sp>
        <p:nvSpPr>
          <p:cNvPr id="12" name="Body Level One…"/>
          <p:cNvSpPr txBox="1">
            <a:spLocks noGrp="1"/>
          </p:cNvSpPr>
          <p:nvPr>
            <p:ph type="body" sz="quarter" idx="1"/>
          </p:nvPr>
        </p:nvSpPr>
        <p:spPr>
          <a:xfrm>
            <a:off x="831199" y="7557666"/>
            <a:ext cx="22721602" cy="2113601"/>
          </a:xfrm>
          <a:prstGeom prst="rect">
            <a:avLst/>
          </a:prstGeom>
        </p:spPr>
        <p:txBody>
          <a:bodyPr/>
          <a:lstStyle>
            <a:lvl1pPr marL="914400" indent="-800100" algn="ctr">
              <a:lnSpc>
                <a:spcPct val="100000"/>
              </a:lnSpc>
              <a:buClrTx/>
              <a:buSzTx/>
              <a:buFontTx/>
              <a:buNone/>
              <a:defRPr sz="7400"/>
            </a:lvl1pPr>
            <a:lvl2pPr marL="914400" indent="-317500" algn="ctr">
              <a:lnSpc>
                <a:spcPct val="100000"/>
              </a:lnSpc>
              <a:buClrTx/>
              <a:buSzTx/>
              <a:buFontTx/>
              <a:buNone/>
              <a:defRPr sz="7400"/>
            </a:lvl2pPr>
            <a:lvl3pPr marL="914400" indent="139700" algn="ctr">
              <a:lnSpc>
                <a:spcPct val="100000"/>
              </a:lnSpc>
              <a:buClrTx/>
              <a:buSzTx/>
              <a:buFontTx/>
              <a:buNone/>
              <a:defRPr sz="7400"/>
            </a:lvl3pPr>
            <a:lvl4pPr marL="914400" indent="596900" algn="ctr">
              <a:lnSpc>
                <a:spcPct val="100000"/>
              </a:lnSpc>
              <a:buClrTx/>
              <a:buSzTx/>
              <a:buFontTx/>
              <a:buNone/>
              <a:defRPr sz="7400"/>
            </a:lvl4pPr>
            <a:lvl5pPr marL="914400" indent="1054100" algn="ctr">
              <a:lnSpc>
                <a:spcPct val="100000"/>
              </a:lnSpc>
              <a:buClrTx/>
              <a:buSzTx/>
              <a:buFontTx/>
              <a:buNone/>
              <a:defRPr sz="7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831199" y="2949666"/>
            <a:ext cx="22721602" cy="5236001"/>
          </a:xfrm>
          <a:prstGeom prst="rect">
            <a:avLst/>
          </a:prstGeom>
        </p:spPr>
        <p:txBody>
          <a:bodyPr anchor="b"/>
          <a:lstStyle>
            <a:lvl1pPr algn="ctr">
              <a:defRPr sz="32000"/>
            </a:lvl1pPr>
          </a:lstStyle>
          <a:p>
            <a:r>
              <a:t>xx%</a:t>
            </a:r>
          </a:p>
        </p:txBody>
      </p:sp>
      <p:sp>
        <p:nvSpPr>
          <p:cNvPr id="92" name="Body Level One…"/>
          <p:cNvSpPr txBox="1">
            <a:spLocks noGrp="1"/>
          </p:cNvSpPr>
          <p:nvPr>
            <p:ph type="body" sz="half" idx="1"/>
          </p:nvPr>
        </p:nvSpPr>
        <p:spPr>
          <a:xfrm>
            <a:off x="831199" y="8405933"/>
            <a:ext cx="22721602" cy="34688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00" name="Google Shape;116;p21" descr="Google Shape;116;p21"/>
          <p:cNvPicPr>
            <a:picLocks noChangeAspect="1"/>
          </p:cNvPicPr>
          <p:nvPr/>
        </p:nvPicPr>
        <p:blipFill>
          <a:blip r:embed="rId2"/>
          <a:stretch>
            <a:fillRect/>
          </a:stretch>
        </p:blipFill>
        <p:spPr>
          <a:xfrm>
            <a:off x="-77868" y="-1"/>
            <a:ext cx="24593703" cy="13833960"/>
          </a:xfrm>
          <a:prstGeom prst="rect">
            <a:avLst/>
          </a:prstGeom>
          <a:ln w="12700">
            <a:miter lim="400000"/>
          </a:ln>
        </p:spPr>
      </p:pic>
      <p:sp>
        <p:nvSpPr>
          <p:cNvPr id="10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vague">
    <p:spTree>
      <p:nvGrpSpPr>
        <p:cNvPr id="1" name=""/>
        <p:cNvGrpSpPr/>
        <p:nvPr/>
      </p:nvGrpSpPr>
      <p:grpSpPr>
        <a:xfrm>
          <a:off x="0" y="0"/>
          <a:ext cx="0" cy="0"/>
          <a:chOff x="0" y="0"/>
          <a:chExt cx="0" cy="0"/>
        </a:xfrm>
      </p:grpSpPr>
      <p:grpSp>
        <p:nvGrpSpPr>
          <p:cNvPr id="110" name="Google Shape;91;p19"/>
          <p:cNvGrpSpPr/>
          <p:nvPr/>
        </p:nvGrpSpPr>
        <p:grpSpPr>
          <a:xfrm>
            <a:off x="-15717" y="-32921"/>
            <a:ext cx="24449299" cy="14181900"/>
            <a:chOff x="0" y="0"/>
            <a:chExt cx="24449299" cy="14181898"/>
          </a:xfrm>
        </p:grpSpPr>
        <p:pic>
          <p:nvPicPr>
            <p:cNvPr id="108" name="Google Shape;92;p19" descr="Google Shape;92;p19"/>
            <p:cNvPicPr>
              <a:picLocks noChangeAspect="1"/>
            </p:cNvPicPr>
            <p:nvPr/>
          </p:nvPicPr>
          <p:blipFill>
            <a:blip r:embed="rId2"/>
            <a:stretch>
              <a:fillRect/>
            </a:stretch>
          </p:blipFill>
          <p:spPr>
            <a:xfrm>
              <a:off x="0" y="-1"/>
              <a:ext cx="24417909" cy="13892521"/>
            </a:xfrm>
            <a:prstGeom prst="rect">
              <a:avLst/>
            </a:prstGeom>
            <a:ln w="12700" cap="flat">
              <a:noFill/>
              <a:miter lim="400000"/>
            </a:ln>
            <a:effectLst/>
          </p:spPr>
        </p:pic>
        <p:pic>
          <p:nvPicPr>
            <p:cNvPr id="109" name="Google Shape;93;p19" descr="Google Shape;93;p19"/>
            <p:cNvPicPr>
              <a:picLocks noChangeAspect="1"/>
            </p:cNvPicPr>
            <p:nvPr/>
          </p:nvPicPr>
          <p:blipFill>
            <a:blip r:embed="rId3"/>
            <a:stretch>
              <a:fillRect/>
            </a:stretch>
          </p:blipFill>
          <p:spPr>
            <a:xfrm>
              <a:off x="20788079" y="10424301"/>
              <a:ext cx="3661221" cy="3757597"/>
            </a:xfrm>
            <a:prstGeom prst="rect">
              <a:avLst/>
            </a:prstGeom>
            <a:ln w="12700" cap="flat">
              <a:noFill/>
              <a:miter lim="400000"/>
            </a:ln>
            <a:effectLst/>
          </p:spPr>
        </p:pic>
      </p:grpSp>
      <p:sp>
        <p:nvSpPr>
          <p:cNvPr id="11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vague copy">
    <p:spTree>
      <p:nvGrpSpPr>
        <p:cNvPr id="1" name=""/>
        <p:cNvGrpSpPr/>
        <p:nvPr/>
      </p:nvGrpSpPr>
      <p:grpSpPr>
        <a:xfrm>
          <a:off x="0" y="0"/>
          <a:ext cx="0" cy="0"/>
          <a:chOff x="0" y="0"/>
          <a:chExt cx="0" cy="0"/>
        </a:xfrm>
      </p:grpSpPr>
      <p:pic>
        <p:nvPicPr>
          <p:cNvPr id="118" name="Google Shape;72;p17" descr="Google Shape;72;p17"/>
          <p:cNvPicPr>
            <a:picLocks noChangeAspect="1"/>
          </p:cNvPicPr>
          <p:nvPr/>
        </p:nvPicPr>
        <p:blipFill>
          <a:blip r:embed="rId2"/>
          <a:stretch>
            <a:fillRect/>
          </a:stretch>
        </p:blipFill>
        <p:spPr>
          <a:xfrm>
            <a:off x="-1" y="-1"/>
            <a:ext cx="24384001" cy="13716001"/>
          </a:xfrm>
          <a:prstGeom prst="rect">
            <a:avLst/>
          </a:prstGeom>
          <a:ln w="12700">
            <a:miter lim="400000"/>
          </a:ln>
        </p:spPr>
      </p:pic>
      <p:sp>
        <p:nvSpPr>
          <p:cNvPr id="11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0000"/>
        </a:solidFill>
        <a:effectLst/>
      </p:bgPr>
    </p:bg>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9818395" y="2440021"/>
            <a:ext cx="4012801" cy="852001"/>
          </a:xfrm>
          <a:prstGeom prst="rect">
            <a:avLst/>
          </a:prstGeom>
          <a:ln w="12700"/>
        </p:spPr>
        <p:txBody>
          <a:bodyPr lIns="0" tIns="0" rIns="0" bIns="0"/>
          <a:lstStyle/>
          <a:p>
            <a:r>
              <a:t>Title Text</a:t>
            </a:r>
          </a:p>
        </p:txBody>
      </p:sp>
      <p:sp>
        <p:nvSpPr>
          <p:cNvPr id="127" name="Body Level One…"/>
          <p:cNvSpPr txBox="1">
            <a:spLocks noGrp="1"/>
          </p:cNvSpPr>
          <p:nvPr>
            <p:ph type="body" sz="half" idx="1"/>
          </p:nvPr>
        </p:nvSpPr>
        <p:spPr>
          <a:xfrm>
            <a:off x="4439024" y="4781893"/>
            <a:ext cx="15506401" cy="5675201"/>
          </a:xfrm>
          <a:prstGeom prst="rect">
            <a:avLst/>
          </a:prstGeom>
          <a:ln w="12700"/>
        </p:spPr>
        <p:txBody>
          <a:bodyPr lIns="0" tIns="0" rIns="0" bIns="0"/>
          <a:lstStyle>
            <a:lvl1pPr marL="609600" indent="-381000">
              <a:lnSpc>
                <a:spcPct val="100000"/>
              </a:lnSpc>
              <a:buClrTx/>
              <a:buSzTx/>
              <a:buFontTx/>
              <a:buNone/>
            </a:lvl1pPr>
            <a:lvl2pPr marL="609600" indent="76200">
              <a:lnSpc>
                <a:spcPct val="100000"/>
              </a:lnSpc>
              <a:buClrTx/>
              <a:buSzTx/>
              <a:buFontTx/>
              <a:buNone/>
            </a:lvl2pPr>
            <a:lvl3pPr marL="609600" indent="533400">
              <a:lnSpc>
                <a:spcPct val="100000"/>
              </a:lnSpc>
              <a:buClrTx/>
              <a:buSzTx/>
              <a:buFontTx/>
              <a:buNone/>
            </a:lvl3pPr>
            <a:lvl4pPr marL="609600" indent="990600">
              <a:lnSpc>
                <a:spcPct val="100000"/>
              </a:lnSpc>
              <a:buClrTx/>
              <a:buSzTx/>
              <a:buFontTx/>
              <a:buNone/>
            </a:lvl4pPr>
            <a:lvl5pPr marL="609600" indent="14478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22587196" y="12755880"/>
            <a:ext cx="577597" cy="595377"/>
          </a:xfrm>
          <a:prstGeom prst="rect">
            <a:avLst/>
          </a:prstGeom>
          <a:ln w="12700"/>
        </p:spPr>
        <p:txBody>
          <a:bodyPr lIns="0" tIns="0" rIns="0" bIns="0" anchor="t"/>
          <a:lstStyle>
            <a:lvl1pPr>
              <a:defRPr sz="4000">
                <a:solidFill>
                  <a:srgbClr val="888888"/>
                </a:solidFill>
                <a:latin typeface="Helvetica Neue"/>
                <a:ea typeface="Helvetica Neue"/>
                <a:cs typeface="Helvetica Neue"/>
                <a:sym typeface="Helvetica Neue"/>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_AND_BODY_1">
    <p:spTree>
      <p:nvGrpSpPr>
        <p:cNvPr id="1" name=""/>
        <p:cNvGrpSpPr/>
        <p:nvPr/>
      </p:nvGrpSpPr>
      <p:grpSpPr>
        <a:xfrm>
          <a:off x="0" y="0"/>
          <a:ext cx="0" cy="0"/>
          <a:chOff x="0" y="0"/>
          <a:chExt cx="0" cy="0"/>
        </a:xfrm>
      </p:grpSpPr>
      <p:sp>
        <p:nvSpPr>
          <p:cNvPr id="135" name="Title Text"/>
          <p:cNvSpPr txBox="1">
            <a:spLocks noGrp="1"/>
          </p:cNvSpPr>
          <p:nvPr>
            <p:ph type="title"/>
          </p:nvPr>
        </p:nvSpPr>
        <p:spPr>
          <a:prstGeom prst="rect">
            <a:avLst/>
          </a:prstGeom>
        </p:spPr>
        <p:txBody>
          <a:bodyPr/>
          <a:lstStyle/>
          <a:p>
            <a:r>
              <a:t>Title Text</a:t>
            </a:r>
          </a:p>
        </p:txBody>
      </p:sp>
      <p:sp>
        <p:nvSpPr>
          <p:cNvPr id="13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_AND_BODY_2">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1676399" y="730250"/>
            <a:ext cx="21031201" cy="2651201"/>
          </a:xfrm>
          <a:prstGeom prst="rect">
            <a:avLst/>
          </a:prstGeom>
        </p:spPr>
        <p:txBody>
          <a:bodyPr lIns="91399" tIns="91399" rIns="91399" bIns="91399" anchor="ctr"/>
          <a:lstStyle>
            <a:lvl1pPr>
              <a:lnSpc>
                <a:spcPct val="90000"/>
              </a:lnSpc>
            </a:lvl1pPr>
          </a:lstStyle>
          <a:p>
            <a:r>
              <a:t>Title Text</a:t>
            </a:r>
          </a:p>
        </p:txBody>
      </p:sp>
      <p:sp>
        <p:nvSpPr>
          <p:cNvPr id="154" name="Body Level One…"/>
          <p:cNvSpPr txBox="1">
            <a:spLocks noGrp="1"/>
          </p:cNvSpPr>
          <p:nvPr>
            <p:ph type="body" idx="1"/>
          </p:nvPr>
        </p:nvSpPr>
        <p:spPr>
          <a:xfrm>
            <a:off x="1676399" y="3651250"/>
            <a:ext cx="21031201" cy="8702402"/>
          </a:xfrm>
          <a:prstGeom prst="rect">
            <a:avLst/>
          </a:prstGeom>
        </p:spPr>
        <p:txBody>
          <a:bodyPr lIns="91399" tIns="91399" rIns="91399" bIns="91399"/>
          <a:lstStyle>
            <a:lvl1pPr marL="986366" indent="-846666">
              <a:lnSpc>
                <a:spcPct val="90000"/>
              </a:lnSpc>
              <a:spcBef>
                <a:spcPts val="2100"/>
              </a:spcBef>
              <a:buClr>
                <a:srgbClr val="000000"/>
              </a:buClr>
              <a:buChar char="•"/>
            </a:lvl1pPr>
            <a:lvl2pPr>
              <a:lnSpc>
                <a:spcPct val="90000"/>
              </a:lnSpc>
              <a:spcBef>
                <a:spcPts val="2100"/>
              </a:spcBef>
              <a:buClr>
                <a:srgbClr val="000000"/>
              </a:buClr>
              <a:buChar char="•"/>
            </a:lvl2pPr>
            <a:lvl3pPr>
              <a:lnSpc>
                <a:spcPct val="90000"/>
              </a:lnSpc>
              <a:spcBef>
                <a:spcPts val="2100"/>
              </a:spcBef>
              <a:buClr>
                <a:srgbClr val="000000"/>
              </a:buClr>
              <a:buChar char="•"/>
            </a:lvl3pPr>
            <a:lvl4pPr>
              <a:lnSpc>
                <a:spcPct val="90000"/>
              </a:lnSpc>
              <a:spcBef>
                <a:spcPts val="2100"/>
              </a:spcBef>
              <a:buClr>
                <a:srgbClr val="000000"/>
              </a:buClr>
              <a:buChar char="•"/>
            </a:lvl4pPr>
            <a:lvl5pPr>
              <a:lnSpc>
                <a:spcPct val="90000"/>
              </a:lnSpc>
              <a:spcBef>
                <a:spcPts val="2100"/>
              </a:spcBef>
              <a:buClr>
                <a:srgbClr val="000000"/>
              </a:buClr>
              <a:buChar cha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22203132" y="12835986"/>
            <a:ext cx="504468" cy="483830"/>
          </a:xfrm>
          <a:prstGeom prst="rect">
            <a:avLst/>
          </a:prstGeom>
        </p:spPr>
        <p:txBody>
          <a:bodyPr lIns="91399" tIns="91399" rIns="91399" bIns="91399"/>
          <a:lstStyle>
            <a:lvl1pPr>
              <a:defRPr sz="24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1676399" y="730249"/>
            <a:ext cx="21031201" cy="2651127"/>
          </a:xfrm>
          <a:prstGeom prst="rect">
            <a:avLst/>
          </a:prstGeom>
        </p:spPr>
        <p:txBody>
          <a:bodyPr lIns="91399" tIns="91399" rIns="91399" bIns="91399" anchor="ctr"/>
          <a:lstStyle>
            <a:lvl1pPr defTabSz="1828800">
              <a:lnSpc>
                <a:spcPct val="90000"/>
              </a:lnSpc>
              <a:defRPr sz="8400">
                <a:latin typeface="Calibri"/>
                <a:ea typeface="Calibri"/>
                <a:cs typeface="Calibri"/>
                <a:sym typeface="Calibri"/>
              </a:defRPr>
            </a:lvl1pPr>
          </a:lstStyle>
          <a:p>
            <a:r>
              <a:t>Title Text</a:t>
            </a:r>
          </a:p>
        </p:txBody>
      </p:sp>
      <p:sp>
        <p:nvSpPr>
          <p:cNvPr id="163" name="Body Level One…"/>
          <p:cNvSpPr txBox="1">
            <a:spLocks noGrp="1"/>
          </p:cNvSpPr>
          <p:nvPr>
            <p:ph type="body" idx="1"/>
          </p:nvPr>
        </p:nvSpPr>
        <p:spPr>
          <a:xfrm>
            <a:off x="1676399" y="3651250"/>
            <a:ext cx="21031201" cy="8702676"/>
          </a:xfrm>
          <a:prstGeom prst="rect">
            <a:avLst/>
          </a:prstGeom>
        </p:spPr>
        <p:txBody>
          <a:bodyPr lIns="91399" tIns="91399" rIns="91399" bIns="91399"/>
          <a:lstStyle>
            <a:lvl1pPr marL="751114" indent="-636814" defTabSz="1828800">
              <a:lnSpc>
                <a:spcPct val="90000"/>
              </a:lnSpc>
              <a:spcBef>
                <a:spcPts val="2000"/>
              </a:spcBef>
              <a:buClr>
                <a:srgbClr val="000000"/>
              </a:buClr>
              <a:buSzPts val="5200"/>
              <a:buChar char="•"/>
              <a:defRPr sz="5200">
                <a:solidFill>
                  <a:srgbClr val="000000"/>
                </a:solidFill>
                <a:latin typeface="Calibri"/>
                <a:ea typeface="Calibri"/>
                <a:cs typeface="Calibri"/>
                <a:sym typeface="Calibri"/>
              </a:defRPr>
            </a:lvl1pPr>
            <a:lvl2pPr marL="1314450" indent="-742950" defTabSz="1828800">
              <a:lnSpc>
                <a:spcPct val="90000"/>
              </a:lnSpc>
              <a:spcBef>
                <a:spcPts val="2000"/>
              </a:spcBef>
              <a:buClr>
                <a:srgbClr val="000000"/>
              </a:buClr>
              <a:buSzPts val="5200"/>
              <a:buChar char="•"/>
              <a:defRPr sz="5200">
                <a:solidFill>
                  <a:srgbClr val="000000"/>
                </a:solidFill>
                <a:latin typeface="Calibri"/>
                <a:ea typeface="Calibri"/>
                <a:cs typeface="Calibri"/>
                <a:sym typeface="Calibri"/>
              </a:defRPr>
            </a:lvl2pPr>
            <a:lvl3pPr marL="1920240" indent="-891540" defTabSz="1828800">
              <a:lnSpc>
                <a:spcPct val="90000"/>
              </a:lnSpc>
              <a:spcBef>
                <a:spcPts val="2000"/>
              </a:spcBef>
              <a:buClr>
                <a:srgbClr val="000000"/>
              </a:buClr>
              <a:buSzPts val="5200"/>
              <a:buChar char="•"/>
              <a:defRPr sz="5200">
                <a:solidFill>
                  <a:srgbClr val="000000"/>
                </a:solidFill>
                <a:latin typeface="Calibri"/>
                <a:ea typeface="Calibri"/>
                <a:cs typeface="Calibri"/>
                <a:sym typeface="Calibri"/>
              </a:defRPr>
            </a:lvl3pPr>
            <a:lvl4pPr marL="2476500" indent="-990600" defTabSz="1828800">
              <a:lnSpc>
                <a:spcPct val="90000"/>
              </a:lnSpc>
              <a:spcBef>
                <a:spcPts val="2000"/>
              </a:spcBef>
              <a:buClr>
                <a:srgbClr val="000000"/>
              </a:buClr>
              <a:buSzPts val="5200"/>
              <a:buChar char="•"/>
              <a:defRPr sz="5200">
                <a:solidFill>
                  <a:srgbClr val="000000"/>
                </a:solidFill>
                <a:latin typeface="Calibri"/>
                <a:ea typeface="Calibri"/>
                <a:cs typeface="Calibri"/>
                <a:sym typeface="Calibri"/>
              </a:defRPr>
            </a:lvl4pPr>
            <a:lvl5pPr marL="2933700" indent="-990600" defTabSz="1828800">
              <a:lnSpc>
                <a:spcPct val="90000"/>
              </a:lnSpc>
              <a:spcBef>
                <a:spcPts val="2000"/>
              </a:spcBef>
              <a:buClr>
                <a:srgbClr val="000000"/>
              </a:buClr>
              <a:buSzPts val="5200"/>
              <a:buChar char="•"/>
              <a:defRPr sz="52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22203132" y="12835910"/>
            <a:ext cx="504468" cy="483830"/>
          </a:xfrm>
          <a:prstGeom prst="rect">
            <a:avLst/>
          </a:prstGeom>
        </p:spPr>
        <p:txBody>
          <a:bodyPr lIns="91399" tIns="91399" rIns="91399" bIns="91399"/>
          <a:lstStyle>
            <a:lvl1pPr defTabSz="1828800">
              <a:defRPr sz="24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831199" y="5735599"/>
            <a:ext cx="22721602" cy="2244801"/>
          </a:xfrm>
          <a:prstGeom prst="rect">
            <a:avLst/>
          </a:prstGeom>
        </p:spPr>
        <p:txBody>
          <a:bodyPr anchor="ctr"/>
          <a:lstStyle>
            <a:lvl1pPr algn="ctr">
              <a:defRPr sz="9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831199" y="3073266"/>
            <a:ext cx="10666401" cy="9110401"/>
          </a:xfrm>
          <a:prstGeom prst="rect">
            <a:avLst/>
          </a:prstGeom>
        </p:spPr>
        <p:txBody>
          <a:bodyPr/>
          <a:lstStyle>
            <a:lvl1pPr marL="956128" indent="-816428">
              <a:buSzPts val="3600"/>
              <a:defRPr sz="3600"/>
            </a:lvl1pPr>
            <a:lvl2pPr marL="1524000" indent="-914400">
              <a:buSzPts val="3600"/>
              <a:defRPr sz="3600"/>
            </a:lvl2pPr>
            <a:lvl3pPr marL="1981200" indent="-914400">
              <a:buSzPts val="3600"/>
              <a:defRPr sz="3600"/>
            </a:lvl3pPr>
            <a:lvl4pPr marL="2438400" indent="-914400">
              <a:buSzPts val="3600"/>
              <a:defRPr sz="3600"/>
            </a:lvl4pPr>
            <a:lvl5pPr marL="2895600" indent="-914400">
              <a:buSzPts val="3600"/>
              <a:defRPr sz="36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12886400" y="3073266"/>
            <a:ext cx="10666401" cy="9110401"/>
          </a:xfrm>
          <a:prstGeom prst="rect">
            <a:avLst/>
          </a:prstGeom>
          <a:ln w="12700"/>
        </p:spPr>
        <p:txBody>
          <a:bodyPr/>
          <a:lstStyle/>
          <a:p>
            <a:pPr marL="1228271" indent="-1088571" algn="ctr">
              <a:defRPr>
                <a:latin typeface="Poppins Bold"/>
                <a:ea typeface="Poppins Bold"/>
                <a:cs typeface="Poppins Bold"/>
                <a:sym typeface="Poppins Bold"/>
              </a:defRPr>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831199" y="1481599"/>
            <a:ext cx="7488001" cy="2015201"/>
          </a:xfrm>
          <a:prstGeom prst="rect">
            <a:avLst/>
          </a:prstGeom>
        </p:spPr>
        <p:txBody>
          <a:bodyPr anchor="b"/>
          <a:lstStyle>
            <a:lvl1pPr>
              <a:defRPr sz="6400"/>
            </a:lvl1pPr>
          </a:lstStyle>
          <a:p>
            <a:r>
              <a:t>Title Text</a:t>
            </a:r>
          </a:p>
        </p:txBody>
      </p:sp>
      <p:sp>
        <p:nvSpPr>
          <p:cNvPr id="56" name="Body Level One…"/>
          <p:cNvSpPr txBox="1">
            <a:spLocks noGrp="1"/>
          </p:cNvSpPr>
          <p:nvPr>
            <p:ph type="body" sz="quarter" idx="1"/>
          </p:nvPr>
        </p:nvSpPr>
        <p:spPr>
          <a:xfrm>
            <a:off x="831199" y="3705599"/>
            <a:ext cx="7488001" cy="8478402"/>
          </a:xfrm>
          <a:prstGeom prst="rect">
            <a:avLst/>
          </a:prstGeom>
        </p:spPr>
        <p:txBody>
          <a:bodyPr/>
          <a:lstStyle>
            <a:lvl1pPr marL="965200" indent="-812800">
              <a:buSzPts val="3200"/>
              <a:defRPr sz="3200"/>
            </a:lvl1pPr>
            <a:lvl2pPr marL="1422400" indent="-812800">
              <a:buSzPts val="3200"/>
              <a:defRPr sz="3200"/>
            </a:lvl2pPr>
            <a:lvl3pPr marL="1879600" indent="-812800">
              <a:buSzPts val="3200"/>
              <a:defRPr sz="3200"/>
            </a:lvl3pPr>
            <a:lvl4pPr marL="2336800" indent="-812800">
              <a:buSzPts val="3200"/>
              <a:defRPr sz="3200"/>
            </a:lvl4pPr>
            <a:lvl5pPr marL="2794000" indent="-81280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1307333" y="1200399"/>
            <a:ext cx="16980801" cy="10908801"/>
          </a:xfrm>
          <a:prstGeom prst="rect">
            <a:avLst/>
          </a:prstGeom>
        </p:spPr>
        <p:txBody>
          <a:bodyPr anchor="ctr"/>
          <a:lstStyle>
            <a:lvl1pPr>
              <a:defRPr sz="12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12192000" y="-334"/>
            <a:ext cx="12192000" cy="13716001"/>
          </a:xfrm>
          <a:prstGeom prst="rect">
            <a:avLst/>
          </a:prstGeom>
          <a:solidFill>
            <a:srgbClr val="EEEEEE"/>
          </a:solidFill>
          <a:ln w="12700">
            <a:miter lim="400000"/>
          </a:ln>
        </p:spPr>
        <p:txBody>
          <a:bodyPr lIns="0" tIns="0" rIns="0" bIns="0" anchor="ctr"/>
          <a:lstStyle/>
          <a:p>
            <a:pPr>
              <a:lnSpc>
                <a:spcPct val="100000"/>
              </a:lnSpc>
              <a:defRPr sz="8400">
                <a:latin typeface="Poppins Regular"/>
                <a:ea typeface="Poppins Regular"/>
                <a:cs typeface="Poppins Regular"/>
                <a:sym typeface="Poppins Regular"/>
              </a:defRPr>
            </a:pPr>
            <a:endParaRPr/>
          </a:p>
        </p:txBody>
      </p:sp>
      <p:sp>
        <p:nvSpPr>
          <p:cNvPr id="73" name="Title Text"/>
          <p:cNvSpPr txBox="1">
            <a:spLocks noGrp="1"/>
          </p:cNvSpPr>
          <p:nvPr>
            <p:ph type="title"/>
          </p:nvPr>
        </p:nvSpPr>
        <p:spPr>
          <a:xfrm>
            <a:off x="707999" y="3288466"/>
            <a:ext cx="10787202" cy="3952801"/>
          </a:xfrm>
          <a:prstGeom prst="rect">
            <a:avLst/>
          </a:prstGeom>
        </p:spPr>
        <p:txBody>
          <a:bodyPr anchor="b"/>
          <a:lstStyle>
            <a:lvl1pPr algn="ctr">
              <a:defRPr sz="11200"/>
            </a:lvl1pPr>
          </a:lstStyle>
          <a:p>
            <a:r>
              <a:t>Title Text</a:t>
            </a:r>
          </a:p>
        </p:txBody>
      </p:sp>
      <p:sp>
        <p:nvSpPr>
          <p:cNvPr id="74" name="Body Level One…"/>
          <p:cNvSpPr txBox="1">
            <a:spLocks noGrp="1"/>
          </p:cNvSpPr>
          <p:nvPr>
            <p:ph type="body" sz="quarter" idx="1"/>
          </p:nvPr>
        </p:nvSpPr>
        <p:spPr>
          <a:xfrm>
            <a:off x="707999" y="7474866"/>
            <a:ext cx="10787202" cy="3293602"/>
          </a:xfrm>
          <a:prstGeom prst="rect">
            <a:avLst/>
          </a:prstGeom>
        </p:spPr>
        <p:txBody>
          <a:bodyPr/>
          <a:lstStyle>
            <a:lvl1pPr marL="914400" indent="-800100" algn="ctr">
              <a:lnSpc>
                <a:spcPct val="100000"/>
              </a:lnSpc>
              <a:buClrTx/>
              <a:buSzTx/>
              <a:buFontTx/>
              <a:buNone/>
              <a:defRPr sz="5600"/>
            </a:lvl1pPr>
            <a:lvl2pPr marL="914400" indent="-317500" algn="ctr">
              <a:lnSpc>
                <a:spcPct val="100000"/>
              </a:lnSpc>
              <a:buClrTx/>
              <a:buSzTx/>
              <a:buFontTx/>
              <a:buNone/>
              <a:defRPr sz="5600"/>
            </a:lvl2pPr>
            <a:lvl3pPr marL="914400" indent="139700" algn="ctr">
              <a:lnSpc>
                <a:spcPct val="100000"/>
              </a:lnSpc>
              <a:buClrTx/>
              <a:buSzTx/>
              <a:buFontTx/>
              <a:buNone/>
              <a:defRPr sz="5600"/>
            </a:lvl3pPr>
            <a:lvl4pPr marL="914400" indent="596900" algn="ctr">
              <a:lnSpc>
                <a:spcPct val="100000"/>
              </a:lnSpc>
              <a:buClrTx/>
              <a:buSzTx/>
              <a:buFontTx/>
              <a:buNone/>
              <a:defRPr sz="5600"/>
            </a:lvl4pPr>
            <a:lvl5pPr marL="914400" indent="1054100" algn="ctr">
              <a:lnSpc>
                <a:spcPct val="100000"/>
              </a:lnSpc>
              <a:buClrTx/>
              <a:buSzTx/>
              <a:buFontTx/>
              <a:buNone/>
              <a:defRPr sz="56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13172000" y="1930866"/>
            <a:ext cx="10232001" cy="9853601"/>
          </a:xfrm>
          <a:prstGeom prst="rect">
            <a:avLst/>
          </a:prstGeom>
          <a:ln w="12700"/>
        </p:spPr>
        <p:txBody>
          <a:bodyPr anchor="ctr"/>
          <a:lstStyle/>
          <a:p>
            <a:pPr algn="ctr">
              <a:defRPr>
                <a:latin typeface="Poppins Bold"/>
                <a:ea typeface="Poppins Bold"/>
                <a:cs typeface="Poppins Bold"/>
                <a:sym typeface="Poppins Bold"/>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831199" y="11281533"/>
            <a:ext cx="15996801" cy="1613601"/>
          </a:xfrm>
          <a:prstGeom prst="rect">
            <a:avLst/>
          </a:prstGeom>
        </p:spPr>
        <p:txBody>
          <a:bodyPr anchor="ctr"/>
          <a:lstStyle>
            <a:lvl1pPr marL="609600" indent="-38100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1199" y="1186733"/>
            <a:ext cx="22721602" cy="1527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3799" tIns="243799" rIns="243799" bIns="243799">
            <a:normAutofit/>
          </a:bodyPr>
          <a:lstStyle/>
          <a:p>
            <a:r>
              <a:t>Title Text</a:t>
            </a:r>
          </a:p>
        </p:txBody>
      </p:sp>
      <p:sp>
        <p:nvSpPr>
          <p:cNvPr id="3" name="Body Level One…"/>
          <p:cNvSpPr txBox="1">
            <a:spLocks noGrp="1"/>
          </p:cNvSpPr>
          <p:nvPr>
            <p:ph type="body" idx="1"/>
          </p:nvPr>
        </p:nvSpPr>
        <p:spPr>
          <a:xfrm>
            <a:off x="831199" y="3073266"/>
            <a:ext cx="22721602" cy="91104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3799" tIns="243799" rIns="243799" bIns="2437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188838" y="12524796"/>
            <a:ext cx="867584" cy="870499"/>
          </a:xfrm>
          <a:prstGeom prst="rect">
            <a:avLst/>
          </a:prstGeom>
          <a:ln w="25400">
            <a:miter lim="400000"/>
          </a:ln>
        </p:spPr>
        <p:txBody>
          <a:bodyPr wrap="none" lIns="243799" tIns="243799" rIns="243799" bIns="243799" anchor="ctr">
            <a:spAutoFit/>
          </a:bodyPr>
          <a:lstStyle>
            <a:lvl1pPr algn="r">
              <a:lnSpc>
                <a:spcPct val="100000"/>
              </a:lnSpc>
              <a:defRPr sz="2600">
                <a:solidFill>
                  <a:schemeClr val="accent2">
                    <a:lumOff val="21764"/>
                  </a:schemeClr>
                </a:solidFill>
                <a:latin typeface="+mj-lt"/>
                <a:ea typeface="+mj-ea"/>
                <a:cs typeface="+mj-cs"/>
                <a:sym typeface="Arial"/>
              </a:defRPr>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5pPr>
      <a:lvl6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6pPr>
      <a:lvl7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7pPr>
      <a:lvl8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8pPr>
      <a:lvl9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mj-lt"/>
          <a:ea typeface="+mj-ea"/>
          <a:cs typeface="+mj-cs"/>
          <a:sym typeface="Arial"/>
        </a:defRPr>
      </a:lvl9pPr>
    </p:titleStyle>
    <p:bodyStyle>
      <a:lvl1pPr marL="1028700" marR="0" indent="-914400"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1pPr>
      <a:lvl2pPr marL="16854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2pPr>
      <a:lvl3pPr marL="21426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3pPr>
      <a:lvl4pPr marL="25998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4pPr>
      <a:lvl5pPr marL="30570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5pPr>
      <a:lvl6pPr marL="35142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6pPr>
      <a:lvl7pPr marL="39714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7pPr>
      <a:lvl8pPr marL="44286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8pPr>
      <a:lvl9pPr marL="48858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1pPr>
      <a:lvl2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2pPr>
      <a:lvl3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3pPr>
      <a:lvl4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4pPr>
      <a:lvl5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5pPr>
      <a:lvl6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6pPr>
      <a:lvl7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7pPr>
      <a:lvl8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8pPr>
      <a:lvl9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hyperlink" Target="mailto:rplourde@ueat.io"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tl-fs-01\users$\mDonaghy\Desktop\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7199445" y="4260852"/>
            <a:ext cx="16705856" cy="2940051"/>
          </a:xfrm>
        </p:spPr>
        <p:txBody>
          <a:bodyPr>
            <a:normAutofit/>
          </a:bodyPr>
          <a:lstStyle/>
          <a:p>
            <a:r>
              <a:rPr lang="fr-CA" sz="7467" dirty="0">
                <a:latin typeface="Poppins SemiBold"/>
              </a:rPr>
              <a:t>La commande en ligne est-elle vraiment nécessaire?</a:t>
            </a:r>
          </a:p>
        </p:txBody>
      </p:sp>
      <p:sp>
        <p:nvSpPr>
          <p:cNvPr id="3" name="Sous-titre 2"/>
          <p:cNvSpPr>
            <a:spLocks noGrp="1"/>
          </p:cNvSpPr>
          <p:nvPr>
            <p:ph type="subTitle" idx="1"/>
          </p:nvPr>
        </p:nvSpPr>
        <p:spPr>
          <a:xfrm>
            <a:off x="7199445" y="7772400"/>
            <a:ext cx="16705856" cy="2541984"/>
          </a:xfrm>
        </p:spPr>
        <p:txBody>
          <a:bodyPr>
            <a:normAutofit/>
          </a:bodyPr>
          <a:lstStyle/>
          <a:p>
            <a:r>
              <a:rPr lang="fr-CA" sz="4800" i="1" dirty="0">
                <a:latin typeface="Poppins SemiBold"/>
              </a:rPr>
              <a:t>23 septembre 2020</a:t>
            </a:r>
          </a:p>
        </p:txBody>
      </p:sp>
      <p:pic>
        <p:nvPicPr>
          <p:cNvPr id="4" name="image76.png" descr="image76.png">
            <a:extLst>
              <a:ext uri="{FF2B5EF4-FFF2-40B4-BE49-F238E27FC236}">
                <a16:creationId xmlns:a16="http://schemas.microsoft.com/office/drawing/2014/main" xmlns="" id="{197FEAD4-6F90-44B2-909E-FBB3A439C7BA}"/>
              </a:ext>
            </a:extLst>
          </p:cNvPr>
          <p:cNvPicPr>
            <a:picLocks noChangeAspect="1"/>
          </p:cNvPicPr>
          <p:nvPr/>
        </p:nvPicPr>
        <p:blipFill>
          <a:blip r:embed="rId3">
            <a:clrChange>
              <a:clrFrom>
                <a:srgbClr val="E9E9E9"/>
              </a:clrFrom>
              <a:clrTo>
                <a:srgbClr val="E9E9E9">
                  <a:alpha val="0"/>
                </a:srgbClr>
              </a:clrTo>
            </a:clrChange>
          </a:blip>
          <a:stretch>
            <a:fillRect/>
          </a:stretch>
        </p:blipFill>
        <p:spPr>
          <a:xfrm>
            <a:off x="16975250" y="9794105"/>
            <a:ext cx="6623306" cy="2884881"/>
          </a:xfrm>
          <a:prstGeom prst="rect">
            <a:avLst/>
          </a:prstGeom>
          <a:ln w="12700">
            <a:miter lim="400000"/>
          </a:ln>
        </p:spPr>
      </p:pic>
    </p:spTree>
    <p:extLst>
      <p:ext uri="{BB962C8B-B14F-4D97-AF65-F5344CB8AC3E}">
        <p14:creationId xmlns:p14="http://schemas.microsoft.com/office/powerpoint/2010/main" val="41805861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 Ce que nous avons constaté, c'est que les restaurants qui ont une connexion numérique avec leurs consommateurs, les restaurants qui ne dépendent pas uniquement des marketplaces pour les ventes - les restaurants qui ont en fait leur propre canal direct "/>
          <p:cNvSpPr txBox="1"/>
          <p:nvPr/>
        </p:nvSpPr>
        <p:spPr>
          <a:xfrm>
            <a:off x="1440575" y="2957583"/>
            <a:ext cx="21556819" cy="3828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r>
              <a:rPr>
                <a:solidFill>
                  <a:srgbClr val="EC6459"/>
                </a:solidFill>
              </a:rPr>
              <a:t>«</a:t>
            </a:r>
            <a:r>
              <a:t> </a:t>
            </a:r>
            <a:r>
              <a:rPr i="1"/>
              <a:t>Ce que nous avons constaté, c'est que les restaurants qui ont une connexion numérique avec leurs consommateurs, les restaurants qui ne dépendent pas uniquement des marketplaces pour les ventes - les restaurants qui ont en fait leur propre canal direct sont ceux qui réussissent le mieux. </a:t>
            </a:r>
            <a:r>
              <a:rPr>
                <a:solidFill>
                  <a:srgbClr val="EC6459"/>
                </a:solidFill>
              </a:rPr>
              <a:t>»</a:t>
            </a:r>
          </a:p>
        </p:txBody>
      </p:sp>
      <p:sp>
        <p:nvSpPr>
          <p:cNvPr id="223" name="Jim Collins, CEO de Kitchen United"/>
          <p:cNvSpPr txBox="1"/>
          <p:nvPr/>
        </p:nvSpPr>
        <p:spPr>
          <a:xfrm>
            <a:off x="10317022" y="7363561"/>
            <a:ext cx="11607630" cy="853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r>
              <a:rPr>
                <a:solidFill>
                  <a:srgbClr val="EC6459"/>
                </a:solidFill>
              </a:rPr>
              <a:t>Jim Collins</a:t>
            </a:r>
            <a:r>
              <a:t>, CEO de Kitchen United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Les mythes de la commande en ligne"/>
          <p:cNvSpPr txBox="1"/>
          <p:nvPr/>
        </p:nvSpPr>
        <p:spPr>
          <a:xfrm>
            <a:off x="829915" y="5251791"/>
            <a:ext cx="13855248" cy="2939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70000"/>
              </a:lnSpc>
              <a:defRPr sz="9300">
                <a:latin typeface="Poppins SemiBold"/>
                <a:ea typeface="Poppins SemiBold"/>
                <a:cs typeface="Poppins SemiBold"/>
                <a:sym typeface="Poppins SemiBold"/>
              </a:defRPr>
            </a:lvl1pPr>
          </a:lstStyle>
          <a:p>
            <a:r>
              <a:t>Les mythes de la commande en ligne </a:t>
            </a:r>
          </a:p>
        </p:txBody>
      </p:sp>
      <p:sp>
        <p:nvSpPr>
          <p:cNvPr id="226" name="02"/>
          <p:cNvSpPr txBox="1"/>
          <p:nvPr/>
        </p:nvSpPr>
        <p:spPr>
          <a:xfrm>
            <a:off x="14683793" y="2667808"/>
            <a:ext cx="9053575" cy="9436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defRPr sz="53000" i="1">
                <a:solidFill>
                  <a:srgbClr val="000000"/>
                </a:solidFill>
              </a:defRPr>
            </a:lvl1pPr>
          </a:lstStyle>
          <a:p>
            <a:r>
              <a:t>02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La mise en ligne d’une commande en ligne garantie des ventes dès le premier jour"/>
          <p:cNvSpPr txBox="1"/>
          <p:nvPr/>
        </p:nvSpPr>
        <p:spPr>
          <a:xfrm>
            <a:off x="1006949" y="2434967"/>
            <a:ext cx="19677975" cy="1597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a:latin typeface="Poppins SemiBold"/>
                <a:ea typeface="Poppins SemiBold"/>
                <a:cs typeface="Poppins SemiBold"/>
                <a:sym typeface="Poppins SemiBold"/>
              </a:defRPr>
            </a:lvl1pPr>
          </a:lstStyle>
          <a:p>
            <a:r>
              <a:t>La mise en ligne d’une commande en ligne garantie des ventes dès le premier jour</a:t>
            </a:r>
          </a:p>
        </p:txBody>
      </p:sp>
      <p:sp>
        <p:nvSpPr>
          <p:cNvPr id="229" name="Mythes #1"/>
          <p:cNvSpPr txBox="1"/>
          <p:nvPr/>
        </p:nvSpPr>
        <p:spPr>
          <a:xfrm>
            <a:off x="981407" y="506554"/>
            <a:ext cx="5196935"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00000"/>
              </a:lnSpc>
              <a:defRPr sz="10400">
                <a:latin typeface="Poppins SemiBold"/>
                <a:ea typeface="Poppins SemiBold"/>
                <a:cs typeface="Poppins SemiBold"/>
                <a:sym typeface="Poppins SemiBold"/>
              </a:defRPr>
            </a:lvl1pPr>
          </a:lstStyle>
          <a:p>
            <a:r>
              <a:rPr dirty="0" err="1"/>
              <a:t>Mythe</a:t>
            </a:r>
            <a:r>
              <a:rPr dirty="0"/>
              <a:t> #1</a:t>
            </a:r>
          </a:p>
        </p:txBody>
      </p:sp>
      <p:sp>
        <p:nvSpPr>
          <p:cNvPr id="230" name="Il faut en faire la promotion!…"/>
          <p:cNvSpPr txBox="1"/>
          <p:nvPr/>
        </p:nvSpPr>
        <p:spPr>
          <a:xfrm>
            <a:off x="865836" y="5315712"/>
            <a:ext cx="12630121" cy="4511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a:solidFill>
                  <a:srgbClr val="FF5851"/>
                </a:solidFill>
                <a:latin typeface="Poppins SemiBold"/>
                <a:ea typeface="Poppins SemiBold"/>
                <a:cs typeface="Poppins SemiBold"/>
                <a:sym typeface="Poppins SemiBold"/>
              </a:defRPr>
            </a:pPr>
            <a:r>
              <a:rPr dirty="0"/>
              <a:t>Il faut </a:t>
            </a:r>
            <a:r>
              <a:rPr dirty="0" err="1"/>
              <a:t>en</a:t>
            </a:r>
            <a:r>
              <a:rPr dirty="0"/>
              <a:t> faire la promotion!</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rPr dirty="0" err="1"/>
              <a:t>Réseaux</a:t>
            </a:r>
            <a:r>
              <a:rPr dirty="0"/>
              <a:t> </a:t>
            </a:r>
            <a:r>
              <a:rPr dirty="0" err="1"/>
              <a:t>sociaux</a:t>
            </a:r>
            <a:endParaRPr dirty="0"/>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rPr dirty="0" err="1"/>
              <a:t>Courriels</a:t>
            </a:r>
            <a:endParaRPr dirty="0"/>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rPr dirty="0"/>
              <a:t>À </a:t>
            </a:r>
            <a:r>
              <a:rPr dirty="0" err="1"/>
              <a:t>l’intérieur</a:t>
            </a:r>
            <a:r>
              <a:rPr dirty="0"/>
              <a:t> de </a:t>
            </a:r>
            <a:r>
              <a:rPr dirty="0" err="1"/>
              <a:t>votre</a:t>
            </a:r>
            <a:r>
              <a:rPr dirty="0"/>
              <a:t> restaurant</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rPr dirty="0" err="1"/>
              <a:t>Pensez</a:t>
            </a:r>
            <a:r>
              <a:rPr dirty="0"/>
              <a:t> </a:t>
            </a:r>
            <a:r>
              <a:rPr dirty="0" err="1">
                <a:solidFill>
                  <a:srgbClr val="FF5851"/>
                </a:solidFill>
              </a:rPr>
              <a:t>exclusivité</a:t>
            </a:r>
            <a:endParaRPr dirty="0">
              <a:solidFill>
                <a:srgbClr val="FF5851"/>
              </a:solidFill>
            </a:endParaRPr>
          </a:p>
        </p:txBody>
      </p:sp>
      <p:pic>
        <p:nvPicPr>
          <p:cNvPr id="231" name="Screen Shot 2020-09-15 at 3.03.38 PM.png" descr="Screen Shot 2020-09-15 at 3.03.38 PM.png"/>
          <p:cNvPicPr>
            <a:picLocks/>
          </p:cNvPicPr>
          <p:nvPr/>
        </p:nvPicPr>
        <p:blipFill>
          <a:blip r:embed="rId2"/>
          <a:stretch>
            <a:fillRect/>
          </a:stretch>
        </p:blipFill>
        <p:spPr>
          <a:xfrm>
            <a:off x="14169572" y="4842978"/>
            <a:ext cx="7738062" cy="4430101"/>
          </a:xfrm>
          <a:prstGeom prst="rect">
            <a:avLst/>
          </a:prstGeom>
          <a:effectLst>
            <a:outerShdw blurRad="355600" dist="76200" rotWithShape="0">
              <a:srgbClr val="FFFFFF">
                <a:alpha val="75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30"/>
                                        </p:tgtEl>
                                        <p:attrNameLst>
                                          <p:attrName>style.visibility</p:attrName>
                                        </p:attrNameLst>
                                      </p:cBhvr>
                                      <p:to>
                                        <p:strVal val="visible"/>
                                      </p:to>
                                    </p:set>
                                    <p:animEffect transition="in" filter="fade">
                                      <p:cBhvr>
                                        <p:cTn id="12" dur="1000"/>
                                        <p:tgtEl>
                                          <p:spTgt spid="23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31"/>
                                        </p:tgtEl>
                                        <p:attrNameLst>
                                          <p:attrName>style.visibility</p:attrName>
                                        </p:attrNameLst>
                                      </p:cBhvr>
                                      <p:to>
                                        <p:strVal val="visible"/>
                                      </p:to>
                                    </p:set>
                                    <p:anim calcmode="lin" valueType="num">
                                      <p:cBhvr>
                                        <p:cTn id="17" dur="1500" fill="hold"/>
                                        <p:tgtEl>
                                          <p:spTgt spid="231"/>
                                        </p:tgtEl>
                                        <p:attrNameLst>
                                          <p:attrName>ppt_w</p:attrName>
                                        </p:attrNameLst>
                                      </p:cBhvr>
                                      <p:tavLst>
                                        <p:tav tm="0">
                                          <p:val>
                                            <p:fltVal val="0"/>
                                          </p:val>
                                        </p:tav>
                                        <p:tav tm="100000">
                                          <p:val>
                                            <p:strVal val="#ppt_w"/>
                                          </p:val>
                                        </p:tav>
                                      </p:tavLst>
                                    </p:anim>
                                    <p:anim calcmode="lin" valueType="num">
                                      <p:cBhvr>
                                        <p:cTn id="18" dur="1500" fill="hold"/>
                                        <p:tgtEl>
                                          <p:spTgt spid="2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P spid="230" grpId="2" animBg="1" advAuto="0"/>
      <p:bldP spid="231"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ebook UEAT FR.png" descr="ebook UEAT FR.png"/>
          <p:cNvPicPr>
            <a:picLocks noChangeAspect="1"/>
          </p:cNvPicPr>
          <p:nvPr/>
        </p:nvPicPr>
        <p:blipFill>
          <a:blip r:embed="rId2"/>
          <a:stretch>
            <a:fillRect/>
          </a:stretch>
        </p:blipFill>
        <p:spPr>
          <a:xfrm>
            <a:off x="17721856" y="4082117"/>
            <a:ext cx="3018458" cy="4589784"/>
          </a:xfrm>
          <a:prstGeom prst="rect">
            <a:avLst/>
          </a:prstGeom>
          <a:ln w="50800">
            <a:solidFill>
              <a:srgbClr val="FFFFFF"/>
            </a:solidFill>
            <a:miter lim="400000"/>
          </a:ln>
          <a:effectLst>
            <a:outerShdw blurRad="355600" dist="76200" rotWithShape="0">
              <a:srgbClr val="FFFFFF">
                <a:alpha val="75000"/>
              </a:srgbClr>
            </a:outerShdw>
          </a:effectLst>
        </p:spPr>
      </p:pic>
      <p:sp>
        <p:nvSpPr>
          <p:cNvPr id="234" name="Au contraire!…"/>
          <p:cNvSpPr txBox="1"/>
          <p:nvPr/>
        </p:nvSpPr>
        <p:spPr>
          <a:xfrm>
            <a:off x="865836" y="4578689"/>
            <a:ext cx="15401478" cy="4511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a:solidFill>
                  <a:srgbClr val="FF5851"/>
                </a:solidFill>
                <a:latin typeface="Poppins SemiBold"/>
                <a:ea typeface="Poppins SemiBold"/>
                <a:cs typeface="Poppins SemiBold"/>
                <a:sym typeface="Poppins SemiBold"/>
              </a:defRPr>
            </a:pPr>
            <a:r>
              <a:t>Au contraire!</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Optimiser vos opérations</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Clients peuvent commander 24/7</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Vous pouvez configurer un délais par défaut et temporaire</a:t>
            </a:r>
          </a:p>
        </p:txBody>
      </p:sp>
      <p:sp>
        <p:nvSpPr>
          <p:cNvPr id="235" name="La commande en ligne va surcharger ma cuisine"/>
          <p:cNvSpPr txBox="1"/>
          <p:nvPr/>
        </p:nvSpPr>
        <p:spPr>
          <a:xfrm>
            <a:off x="1006949" y="2434967"/>
            <a:ext cx="19677975" cy="853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a:latin typeface="Poppins SemiBold"/>
                <a:ea typeface="Poppins SemiBold"/>
                <a:cs typeface="Poppins SemiBold"/>
                <a:sym typeface="Poppins SemiBold"/>
              </a:defRPr>
            </a:lvl1pPr>
          </a:lstStyle>
          <a:p>
            <a:r>
              <a:t>La commande en ligne va surcharger ma cuisine</a:t>
            </a:r>
          </a:p>
        </p:txBody>
      </p:sp>
      <p:sp>
        <p:nvSpPr>
          <p:cNvPr id="236" name="Mythes #2"/>
          <p:cNvSpPr txBox="1"/>
          <p:nvPr/>
        </p:nvSpPr>
        <p:spPr>
          <a:xfrm>
            <a:off x="981407" y="506554"/>
            <a:ext cx="5196935"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00000"/>
              </a:lnSpc>
              <a:defRPr sz="10400">
                <a:latin typeface="Poppins SemiBold"/>
                <a:ea typeface="Poppins SemiBold"/>
                <a:cs typeface="Poppins SemiBold"/>
                <a:sym typeface="Poppins SemiBold"/>
              </a:defRPr>
            </a:lvl1pPr>
          </a:lstStyle>
          <a:p>
            <a:r>
              <a:rPr dirty="0" err="1"/>
              <a:t>Mythe</a:t>
            </a:r>
            <a:r>
              <a:rPr dirty="0"/>
              <a:t> #2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33"/>
                                        </p:tgtEl>
                                        <p:attrNameLst>
                                          <p:attrName>style.visibility</p:attrName>
                                        </p:attrNameLst>
                                      </p:cBhvr>
                                      <p:to>
                                        <p:strVal val="visible"/>
                                      </p:to>
                                    </p:set>
                                    <p:anim calcmode="lin" valueType="num">
                                      <p:cBhvr>
                                        <p:cTn id="17" dur="1500" fill="hold"/>
                                        <p:tgtEl>
                                          <p:spTgt spid="233"/>
                                        </p:tgtEl>
                                        <p:attrNameLst>
                                          <p:attrName>ppt_w</p:attrName>
                                        </p:attrNameLst>
                                      </p:cBhvr>
                                      <p:tavLst>
                                        <p:tav tm="0">
                                          <p:val>
                                            <p:fltVal val="0"/>
                                          </p:val>
                                        </p:tav>
                                        <p:tav tm="100000">
                                          <p:val>
                                            <p:strVal val="#ppt_w"/>
                                          </p:val>
                                        </p:tav>
                                      </p:tavLst>
                                    </p:anim>
                                    <p:anim calcmode="lin" valueType="num">
                                      <p:cBhvr>
                                        <p:cTn id="18" dur="1500" fill="hold"/>
                                        <p:tgtEl>
                                          <p:spTgt spid="2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3" animBg="1" advAuto="0"/>
      <p:bldP spid="234" grpId="2" animBg="1" advAuto="0"/>
      <p:bldP spid="235"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imilaires à première vue peut-être… mais pareilles? Pas tout à fait.…"/>
          <p:cNvSpPr txBox="1"/>
          <p:nvPr/>
        </p:nvSpPr>
        <p:spPr>
          <a:xfrm>
            <a:off x="635604" y="5059679"/>
            <a:ext cx="21832142" cy="4511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a:solidFill>
                  <a:srgbClr val="FF5851"/>
                </a:solidFill>
                <a:latin typeface="Poppins SemiBold"/>
                <a:ea typeface="Poppins SemiBold"/>
                <a:cs typeface="Poppins SemiBold"/>
                <a:sym typeface="Poppins SemiBold"/>
              </a:defRPr>
            </a:pPr>
            <a:r>
              <a:t>Similaires à première vue peut-être… mais pareilles? Pas tout à fait.</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Expérience client</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Intégrer à vos opérations</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Support</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Augmentation de la facture moyenne</a:t>
            </a:r>
          </a:p>
        </p:txBody>
      </p:sp>
      <p:sp>
        <p:nvSpPr>
          <p:cNvPr id="239" name="Toutes les plateformes de commande en ligne sont pareilles"/>
          <p:cNvSpPr txBox="1"/>
          <p:nvPr/>
        </p:nvSpPr>
        <p:spPr>
          <a:xfrm>
            <a:off x="1006949" y="2434967"/>
            <a:ext cx="19677975" cy="853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a:latin typeface="Poppins SemiBold"/>
                <a:ea typeface="Poppins SemiBold"/>
                <a:cs typeface="Poppins SemiBold"/>
                <a:sym typeface="Poppins SemiBold"/>
              </a:defRPr>
            </a:lvl1pPr>
          </a:lstStyle>
          <a:p>
            <a:r>
              <a:t>Toutes les plateformes de commande en ligne sont pareilles</a:t>
            </a:r>
          </a:p>
        </p:txBody>
      </p:sp>
      <p:sp>
        <p:nvSpPr>
          <p:cNvPr id="240" name="Mythes #3"/>
          <p:cNvSpPr txBox="1"/>
          <p:nvPr/>
        </p:nvSpPr>
        <p:spPr>
          <a:xfrm>
            <a:off x="981407" y="506554"/>
            <a:ext cx="5196935"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00000"/>
              </a:lnSpc>
              <a:defRPr sz="10400">
                <a:latin typeface="Poppins SemiBold"/>
                <a:ea typeface="Poppins SemiBold"/>
                <a:cs typeface="Poppins SemiBold"/>
                <a:sym typeface="Poppins SemiBold"/>
              </a:defRPr>
            </a:lvl1pPr>
          </a:lstStyle>
          <a:p>
            <a:r>
              <a:rPr dirty="0" err="1"/>
              <a:t>Mythe</a:t>
            </a:r>
            <a:r>
              <a:rPr dirty="0"/>
              <a:t> #3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38"/>
                                        </p:tgtEl>
                                        <p:attrNameLst>
                                          <p:attrName>style.visibility</p:attrName>
                                        </p:attrNameLst>
                                      </p:cBhvr>
                                      <p:to>
                                        <p:strVal val="visible"/>
                                      </p:to>
                                    </p:set>
                                    <p:animEffect transition="in" filter="fade">
                                      <p:cBhvr>
                                        <p:cTn id="12"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2" animBg="1" advAuto="0"/>
      <p:bldP spid="239"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ource : statista.com"/>
          <p:cNvSpPr txBox="1"/>
          <p:nvPr/>
        </p:nvSpPr>
        <p:spPr>
          <a:xfrm>
            <a:off x="619885" y="12803985"/>
            <a:ext cx="2889505"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000"/>
            </a:lvl1pPr>
          </a:lstStyle>
          <a:p>
            <a:r>
              <a:t>*Source : statista.com</a:t>
            </a:r>
          </a:p>
        </p:txBody>
      </p:sp>
      <p:sp>
        <p:nvSpPr>
          <p:cNvPr id="243" name="Utilisée exclusivement par les milléniaux ? Non.…"/>
          <p:cNvSpPr txBox="1"/>
          <p:nvPr/>
        </p:nvSpPr>
        <p:spPr>
          <a:xfrm>
            <a:off x="621442" y="5059679"/>
            <a:ext cx="20741942" cy="4511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a:solidFill>
                  <a:srgbClr val="FF5851"/>
                </a:solidFill>
                <a:latin typeface="Poppins SemiBold"/>
                <a:ea typeface="Poppins SemiBold"/>
                <a:cs typeface="Poppins SemiBold"/>
                <a:sym typeface="Poppins SemiBold"/>
              </a:defRPr>
            </a:pPr>
            <a:r>
              <a:t>Utilisée exclusivement par les milléniaux ? Non.</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Canada : 31.3 millions d’utilisateurs de téléphone intelligence*</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Particulièrement populaire chez les 18-35 ans</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Bouche à oreille fait déjà ses preuves</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Il faut rendre le processus facile!</a:t>
            </a:r>
          </a:p>
        </p:txBody>
      </p:sp>
      <p:sp>
        <p:nvSpPr>
          <p:cNvPr id="244" name="Seulement utilisée chez les milléniaux"/>
          <p:cNvSpPr txBox="1"/>
          <p:nvPr/>
        </p:nvSpPr>
        <p:spPr>
          <a:xfrm>
            <a:off x="1006949" y="2434967"/>
            <a:ext cx="19677975" cy="853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a:latin typeface="Poppins SemiBold"/>
                <a:ea typeface="Poppins SemiBold"/>
                <a:cs typeface="Poppins SemiBold"/>
                <a:sym typeface="Poppins SemiBold"/>
              </a:defRPr>
            </a:lvl1pPr>
          </a:lstStyle>
          <a:p>
            <a:r>
              <a:t>Seulement utilisée chez les milléniaux</a:t>
            </a:r>
          </a:p>
        </p:txBody>
      </p:sp>
      <p:sp>
        <p:nvSpPr>
          <p:cNvPr id="245" name="Mythes #4"/>
          <p:cNvSpPr txBox="1"/>
          <p:nvPr/>
        </p:nvSpPr>
        <p:spPr>
          <a:xfrm>
            <a:off x="981407" y="506554"/>
            <a:ext cx="5196935"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00000"/>
              </a:lnSpc>
              <a:defRPr sz="10400">
                <a:latin typeface="Poppins SemiBold"/>
                <a:ea typeface="Poppins SemiBold"/>
                <a:cs typeface="Poppins SemiBold"/>
                <a:sym typeface="Poppins SemiBold"/>
              </a:defRPr>
            </a:lvl1pPr>
          </a:lstStyle>
          <a:p>
            <a:r>
              <a:rPr dirty="0" err="1"/>
              <a:t>Mythe</a:t>
            </a:r>
            <a:r>
              <a:rPr dirty="0"/>
              <a:t> #4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43"/>
                                        </p:tgtEl>
                                        <p:attrNameLst>
                                          <p:attrName>style.visibility</p:attrName>
                                        </p:attrNameLst>
                                      </p:cBhvr>
                                      <p:to>
                                        <p:strVal val="visible"/>
                                      </p:to>
                                    </p:set>
                                    <p:animEffect transition="in" filter="fade">
                                      <p:cBhvr>
                                        <p:cTn id="12" dur="1000"/>
                                        <p:tgtEl>
                                          <p:spTgt spid="243"/>
                                        </p:tgtEl>
                                      </p:cBhvr>
                                    </p:animEffect>
                                  </p:childTnLst>
                                </p:cTn>
                              </p:par>
                            </p:childTnLst>
                          </p:cTn>
                        </p:par>
                        <p:par>
                          <p:cTn id="13" fill="hold">
                            <p:stCondLst>
                              <p:cond delay="1000"/>
                            </p:stCondLst>
                            <p:childTnLst>
                              <p:par>
                                <p:cTn id="14" presetID="10" presetClass="entr" fill="hold" grpId="3" nodeType="afterEffect">
                                  <p:stCondLst>
                                    <p:cond delay="0"/>
                                  </p:stCondLst>
                                  <p:iterate>
                                    <p:tmAbs val="0"/>
                                  </p:iterate>
                                  <p:childTnLst>
                                    <p:set>
                                      <p:cBhvr>
                                        <p:cTn id="15" fill="hold"/>
                                        <p:tgtEl>
                                          <p:spTgt spid="242"/>
                                        </p:tgtEl>
                                        <p:attrNameLst>
                                          <p:attrName>style.visibility</p:attrName>
                                        </p:attrNameLst>
                                      </p:cBhvr>
                                      <p:to>
                                        <p:strVal val="visible"/>
                                      </p:to>
                                    </p:set>
                                    <p:animEffect transition="in" filter="fade">
                                      <p:cBhvr>
                                        <p:cTn id="16"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3" animBg="1" advAuto="0"/>
      <p:bldP spid="243" grpId="2" animBg="1" advAuto="0"/>
      <p:bldP spid="244"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Ne sous estimé jamais les attentes de vos clients…"/>
          <p:cNvSpPr txBox="1"/>
          <p:nvPr/>
        </p:nvSpPr>
        <p:spPr>
          <a:xfrm>
            <a:off x="621442" y="5059679"/>
            <a:ext cx="20741942" cy="4511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a:solidFill>
                  <a:srgbClr val="FF5851"/>
                </a:solidFill>
                <a:latin typeface="Poppins SemiBold"/>
                <a:ea typeface="Poppins SemiBold"/>
                <a:cs typeface="Poppins SemiBold"/>
                <a:sym typeface="Poppins SemiBold"/>
              </a:defRPr>
            </a:pPr>
            <a:r>
              <a:t>Ne sous estimé jamais les attentes de vos clients</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Commande en ligne : 24/7</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Aucune attente</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Accélère le processus : déjà payé!</a:t>
            </a:r>
          </a:p>
          <a:p>
            <a:pPr marL="1295400" indent="-635000" algn="l">
              <a:lnSpc>
                <a:spcPct val="100000"/>
              </a:lnSpc>
              <a:buClr>
                <a:srgbClr val="FF5851"/>
              </a:buClr>
              <a:buSzPct val="100000"/>
              <a:buChar char="➡"/>
              <a:defRPr>
                <a:latin typeface="Poppins SemiBold"/>
                <a:ea typeface="Poppins SemiBold"/>
                <a:cs typeface="Poppins SemiBold"/>
                <a:sym typeface="Poppins SemiBold"/>
              </a:defRPr>
            </a:pPr>
            <a:r>
              <a:t>Facture plus élevée</a:t>
            </a:r>
          </a:p>
        </p:txBody>
      </p:sp>
      <p:sp>
        <p:nvSpPr>
          <p:cNvPr id="248" name="C’est la même chose que téléphoner"/>
          <p:cNvSpPr txBox="1"/>
          <p:nvPr/>
        </p:nvSpPr>
        <p:spPr>
          <a:xfrm>
            <a:off x="1006949" y="2434967"/>
            <a:ext cx="19677975" cy="853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a:latin typeface="Poppins SemiBold"/>
                <a:ea typeface="Poppins SemiBold"/>
                <a:cs typeface="Poppins SemiBold"/>
                <a:sym typeface="Poppins SemiBold"/>
              </a:defRPr>
            </a:lvl1pPr>
          </a:lstStyle>
          <a:p>
            <a:r>
              <a:t>C’est la même chose que téléphoner</a:t>
            </a:r>
          </a:p>
        </p:txBody>
      </p:sp>
      <p:sp>
        <p:nvSpPr>
          <p:cNvPr id="249" name="Mythes #5"/>
          <p:cNvSpPr txBox="1"/>
          <p:nvPr/>
        </p:nvSpPr>
        <p:spPr>
          <a:xfrm>
            <a:off x="981407" y="506554"/>
            <a:ext cx="5196935"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00000"/>
              </a:lnSpc>
              <a:defRPr sz="10400">
                <a:latin typeface="Poppins SemiBold"/>
                <a:ea typeface="Poppins SemiBold"/>
                <a:cs typeface="Poppins SemiBold"/>
                <a:sym typeface="Poppins SemiBold"/>
              </a:defRPr>
            </a:lvl1pPr>
          </a:lstStyle>
          <a:p>
            <a:r>
              <a:rPr dirty="0" err="1"/>
              <a:t>Mythe</a:t>
            </a:r>
            <a:r>
              <a:rPr dirty="0"/>
              <a:t> #5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47"/>
                                        </p:tgtEl>
                                        <p:attrNameLst>
                                          <p:attrName>style.visibility</p:attrName>
                                        </p:attrNameLst>
                                      </p:cBhvr>
                                      <p:to>
                                        <p:strVal val="visible"/>
                                      </p:to>
                                    </p:set>
                                    <p:animEffect transition="in" filter="fade">
                                      <p:cBhvr>
                                        <p:cTn id="12"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2" animBg="1" advAuto="0"/>
      <p:bldP spid="248"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En quelques heures, tout peut être en ligne… si vous êtes prêt!"/>
          <p:cNvSpPr txBox="1"/>
          <p:nvPr/>
        </p:nvSpPr>
        <p:spPr>
          <a:xfrm>
            <a:off x="865836" y="5315712"/>
            <a:ext cx="22086510" cy="853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a:solidFill>
                  <a:srgbClr val="FF5851"/>
                </a:solidFill>
                <a:latin typeface="Poppins SemiBold"/>
                <a:ea typeface="Poppins SemiBold"/>
                <a:cs typeface="Poppins SemiBold"/>
                <a:sym typeface="Poppins SemiBold"/>
              </a:defRPr>
            </a:lvl1pPr>
          </a:lstStyle>
          <a:p>
            <a:r>
              <a:t>En quelques heures, tout peut être en ligne… si vous êtes prêt!</a:t>
            </a:r>
          </a:p>
        </p:txBody>
      </p:sp>
      <p:sp>
        <p:nvSpPr>
          <p:cNvPr id="252" name="Implanter une commande en ligne prend du temps"/>
          <p:cNvSpPr txBox="1"/>
          <p:nvPr/>
        </p:nvSpPr>
        <p:spPr>
          <a:xfrm>
            <a:off x="1006949" y="2434967"/>
            <a:ext cx="19677975" cy="853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a:latin typeface="Poppins SemiBold"/>
                <a:ea typeface="Poppins SemiBold"/>
                <a:cs typeface="Poppins SemiBold"/>
                <a:sym typeface="Poppins SemiBold"/>
              </a:defRPr>
            </a:lvl1pPr>
          </a:lstStyle>
          <a:p>
            <a:r>
              <a:t>Implanter une commande en ligne prend du temps</a:t>
            </a:r>
          </a:p>
        </p:txBody>
      </p:sp>
      <p:sp>
        <p:nvSpPr>
          <p:cNvPr id="253" name="Mythes #6"/>
          <p:cNvSpPr txBox="1"/>
          <p:nvPr/>
        </p:nvSpPr>
        <p:spPr>
          <a:xfrm>
            <a:off x="981407" y="506554"/>
            <a:ext cx="5196935"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00000"/>
              </a:lnSpc>
              <a:defRPr sz="10400">
                <a:latin typeface="Poppins SemiBold"/>
                <a:ea typeface="Poppins SemiBold"/>
                <a:cs typeface="Poppins SemiBold"/>
                <a:sym typeface="Poppins SemiBold"/>
              </a:defRPr>
            </a:lvl1pPr>
          </a:lstStyle>
          <a:p>
            <a:r>
              <a:rPr dirty="0" err="1"/>
              <a:t>Mythe</a:t>
            </a:r>
            <a:r>
              <a:rPr dirty="0"/>
              <a:t> #6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51"/>
                                        </p:tgtEl>
                                        <p:attrNameLst>
                                          <p:attrName>style.visibility</p:attrName>
                                        </p:attrNameLst>
                                      </p:cBhvr>
                                      <p:to>
                                        <p:strVal val="visible"/>
                                      </p:to>
                                    </p:set>
                                    <p:animEffect transition="in" filter="fade">
                                      <p:cBhvr>
                                        <p:cTn id="12"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2" animBg="1" advAuto="0"/>
      <p:bldP spid="25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La mise en ligne d’une commande en ligne garantie des ventes dès le premier jour…"/>
          <p:cNvSpPr txBox="1"/>
          <p:nvPr/>
        </p:nvSpPr>
        <p:spPr>
          <a:xfrm>
            <a:off x="1525185" y="3413597"/>
            <a:ext cx="19926000" cy="5315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41684" indent="-641684" algn="l">
              <a:buSzPct val="100000"/>
              <a:buAutoNum type="arabicPeriod"/>
              <a:defRPr>
                <a:latin typeface="Poppins SemiBold"/>
                <a:ea typeface="Poppins SemiBold"/>
                <a:cs typeface="Poppins SemiBold"/>
                <a:sym typeface="Poppins SemiBold"/>
              </a:defRPr>
            </a:pPr>
            <a:r>
              <a:t>La mise en ligne d’une commande en ligne garantie des ventes dès le premier jour</a:t>
            </a:r>
          </a:p>
          <a:p>
            <a:pPr marL="641684" indent="-641684" algn="l">
              <a:buSzPct val="100000"/>
              <a:buAutoNum type="arabicPeriod"/>
              <a:defRPr>
                <a:latin typeface="Poppins SemiBold"/>
                <a:ea typeface="Poppins SemiBold"/>
                <a:cs typeface="Poppins SemiBold"/>
                <a:sym typeface="Poppins SemiBold"/>
              </a:defRPr>
            </a:pPr>
            <a:r>
              <a:t>La commande en ligne va surcharger ma cuisine</a:t>
            </a:r>
          </a:p>
          <a:p>
            <a:pPr marL="641684" indent="-641684" algn="l">
              <a:buSzPct val="100000"/>
              <a:buAutoNum type="arabicPeriod"/>
              <a:defRPr>
                <a:latin typeface="Poppins SemiBold"/>
                <a:ea typeface="Poppins SemiBold"/>
                <a:cs typeface="Poppins SemiBold"/>
                <a:sym typeface="Poppins SemiBold"/>
              </a:defRPr>
            </a:pPr>
            <a:r>
              <a:t>Toutes les plateformes de commande en ligne sont pareilles</a:t>
            </a:r>
          </a:p>
          <a:p>
            <a:pPr marL="641684" indent="-641684" algn="l">
              <a:buSzPct val="100000"/>
              <a:buAutoNum type="arabicPeriod"/>
              <a:defRPr>
                <a:latin typeface="Poppins SemiBold"/>
                <a:ea typeface="Poppins SemiBold"/>
                <a:cs typeface="Poppins SemiBold"/>
                <a:sym typeface="Poppins SemiBold"/>
              </a:defRPr>
            </a:pPr>
            <a:r>
              <a:t>Seulement utilisée chez les milléniaux</a:t>
            </a:r>
          </a:p>
          <a:p>
            <a:pPr marL="641684" indent="-641684" algn="l">
              <a:buSzPct val="100000"/>
              <a:buAutoNum type="arabicPeriod"/>
              <a:defRPr>
                <a:latin typeface="Poppins SemiBold"/>
                <a:ea typeface="Poppins SemiBold"/>
                <a:cs typeface="Poppins SemiBold"/>
                <a:sym typeface="Poppins SemiBold"/>
              </a:defRPr>
            </a:pPr>
            <a:r>
              <a:t>C’est la même chose que téléphoner</a:t>
            </a:r>
          </a:p>
          <a:p>
            <a:pPr marL="641684" indent="-641684" algn="l">
              <a:buSzPct val="100000"/>
              <a:buAutoNum type="arabicPeriod"/>
              <a:defRPr>
                <a:latin typeface="Poppins SemiBold"/>
                <a:ea typeface="Poppins SemiBold"/>
                <a:cs typeface="Poppins SemiBold"/>
                <a:sym typeface="Poppins SemiBold"/>
              </a:defRPr>
            </a:pPr>
            <a:r>
              <a:t>Implanter une commande en ligne prend du temps</a:t>
            </a:r>
          </a:p>
        </p:txBody>
      </p:sp>
      <p:pic>
        <p:nvPicPr>
          <p:cNvPr id="256" name="Screen Shot 2020-09-15 at 3.03.38 PM.png" descr="Screen Shot 2020-09-15 at 3.03.38 PM.png"/>
          <p:cNvPicPr>
            <a:picLocks/>
          </p:cNvPicPr>
          <p:nvPr/>
        </p:nvPicPr>
        <p:blipFill>
          <a:blip r:embed="rId2"/>
          <a:stretch>
            <a:fillRect/>
          </a:stretch>
        </p:blipFill>
        <p:spPr>
          <a:xfrm>
            <a:off x="1756209" y="10045760"/>
            <a:ext cx="4557875" cy="2648024"/>
          </a:xfrm>
          <a:prstGeom prst="rect">
            <a:avLst/>
          </a:prstGeom>
          <a:effectLst>
            <a:outerShdw blurRad="355600" dist="76200" rotWithShape="0">
              <a:srgbClr val="FFFFFF">
                <a:alpha val="75000"/>
              </a:srgbClr>
            </a:outerShdw>
          </a:effectLst>
        </p:spPr>
      </p:pic>
      <p:pic>
        <p:nvPicPr>
          <p:cNvPr id="257" name="ebook UEAT FR.png" descr="ebook UEAT FR.png"/>
          <p:cNvPicPr>
            <a:picLocks noChangeAspect="1"/>
          </p:cNvPicPr>
          <p:nvPr/>
        </p:nvPicPr>
        <p:blipFill>
          <a:blip r:embed="rId3"/>
          <a:stretch>
            <a:fillRect/>
          </a:stretch>
        </p:blipFill>
        <p:spPr>
          <a:xfrm>
            <a:off x="6623901" y="9825332"/>
            <a:ext cx="1869725" cy="2843053"/>
          </a:xfrm>
          <a:prstGeom prst="rect">
            <a:avLst/>
          </a:prstGeom>
          <a:ln w="50800">
            <a:solidFill>
              <a:srgbClr val="FFFFFF"/>
            </a:solidFill>
            <a:miter lim="400000"/>
          </a:ln>
          <a:effectLst>
            <a:outerShdw blurRad="355600" dist="76200" rotWithShape="0">
              <a:srgbClr val="FFFFFF">
                <a:alpha val="75000"/>
              </a:srgbClr>
            </a:outerShdw>
          </a:effectLst>
        </p:spPr>
      </p:pic>
      <p:sp>
        <p:nvSpPr>
          <p:cNvPr id="258" name="Top mythes"/>
          <p:cNvSpPr txBox="1"/>
          <p:nvPr/>
        </p:nvSpPr>
        <p:spPr>
          <a:xfrm>
            <a:off x="981407" y="506554"/>
            <a:ext cx="7896556" cy="1836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00000"/>
              </a:lnSpc>
              <a:defRPr sz="10400">
                <a:solidFill>
                  <a:srgbClr val="FF5851"/>
                </a:solidFill>
                <a:latin typeface="Poppins SemiBold"/>
                <a:ea typeface="Poppins SemiBold"/>
                <a:cs typeface="Poppins SemiBold"/>
                <a:sym typeface="Poppins SemiBold"/>
              </a:defRPr>
            </a:lvl1pPr>
          </a:lstStyle>
          <a:p>
            <a:r>
              <a:t>Top mythes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e qu’il faut savoir avant d’offrir des repas pour emporter"/>
          <p:cNvSpPr txBox="1"/>
          <p:nvPr/>
        </p:nvSpPr>
        <p:spPr>
          <a:xfrm>
            <a:off x="829915" y="5251791"/>
            <a:ext cx="12703493" cy="4219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70000"/>
              </a:lnSpc>
              <a:defRPr sz="9300">
                <a:latin typeface="Poppins SemiBold"/>
                <a:ea typeface="Poppins SemiBold"/>
                <a:cs typeface="Poppins SemiBold"/>
                <a:sym typeface="Poppins SemiBold"/>
              </a:defRPr>
            </a:lvl1pPr>
          </a:lstStyle>
          <a:p>
            <a:r>
              <a:t>Ce qu’il faut savoir avant d’offrir des repas pour emporter</a:t>
            </a:r>
          </a:p>
        </p:txBody>
      </p:sp>
      <p:sp>
        <p:nvSpPr>
          <p:cNvPr id="261" name="03"/>
          <p:cNvSpPr txBox="1"/>
          <p:nvPr/>
        </p:nvSpPr>
        <p:spPr>
          <a:xfrm>
            <a:off x="14172691" y="2667808"/>
            <a:ext cx="9564676" cy="9436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defRPr sz="53000" i="1">
                <a:solidFill>
                  <a:srgbClr val="000000"/>
                </a:solidFill>
              </a:defRPr>
            </a:lvl1pPr>
          </a:lstStyle>
          <a:p>
            <a:r>
              <a:t>03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tl-fs-01\users$\mDonaghy\Desktop\Cover-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0463807" y="1430733"/>
            <a:ext cx="13441493" cy="2940051"/>
          </a:xfrm>
        </p:spPr>
        <p:txBody>
          <a:bodyPr>
            <a:normAutofit/>
          </a:bodyPr>
          <a:lstStyle/>
          <a:p>
            <a:r>
              <a:rPr lang="fr-CA" sz="6400" dirty="0">
                <a:solidFill>
                  <a:schemeClr val="bg1"/>
                </a:solidFill>
                <a:latin typeface="Poppins SemiBold"/>
              </a:rPr>
              <a:t>Contenu du webinaire décliné sous 3 thèmes</a:t>
            </a:r>
          </a:p>
        </p:txBody>
      </p:sp>
      <p:sp>
        <p:nvSpPr>
          <p:cNvPr id="3" name="Sous-titre 2"/>
          <p:cNvSpPr>
            <a:spLocks noGrp="1"/>
          </p:cNvSpPr>
          <p:nvPr>
            <p:ph type="subTitle" idx="1"/>
          </p:nvPr>
        </p:nvSpPr>
        <p:spPr>
          <a:xfrm>
            <a:off x="10920046" y="5398477"/>
            <a:ext cx="12985255" cy="5556738"/>
          </a:xfrm>
        </p:spPr>
        <p:txBody>
          <a:bodyPr>
            <a:normAutofit/>
          </a:bodyPr>
          <a:lstStyle/>
          <a:p>
            <a:pPr algn="l"/>
            <a:r>
              <a:rPr lang="fr-CA" sz="4267" dirty="0">
                <a:solidFill>
                  <a:schemeClr val="bg1"/>
                </a:solidFill>
                <a:latin typeface="Poppins SemiBold"/>
              </a:rPr>
              <a:t>•	Marketplace ou commande en ligne… lequel choisir?</a:t>
            </a:r>
          </a:p>
          <a:p>
            <a:pPr algn="l"/>
            <a:endParaRPr lang="fr-CA" sz="4267" dirty="0">
              <a:solidFill>
                <a:schemeClr val="bg1"/>
              </a:solidFill>
              <a:latin typeface="Poppins SemiBold"/>
            </a:endParaRPr>
          </a:p>
          <a:p>
            <a:pPr algn="l"/>
            <a:r>
              <a:rPr lang="fr-CA" sz="4267" dirty="0">
                <a:solidFill>
                  <a:schemeClr val="bg1"/>
                </a:solidFill>
                <a:latin typeface="Poppins SemiBold"/>
              </a:rPr>
              <a:t>•	Les mythes de la commande en ligne</a:t>
            </a:r>
          </a:p>
          <a:p>
            <a:pPr algn="l"/>
            <a:endParaRPr lang="fr-CA" sz="4267" dirty="0">
              <a:solidFill>
                <a:schemeClr val="bg1"/>
              </a:solidFill>
              <a:latin typeface="Poppins SemiBold"/>
            </a:endParaRPr>
          </a:p>
          <a:p>
            <a:pPr algn="l"/>
            <a:r>
              <a:rPr lang="fr-CA" sz="4267" dirty="0">
                <a:solidFill>
                  <a:schemeClr val="bg1"/>
                </a:solidFill>
                <a:latin typeface="Poppins SemiBold"/>
              </a:rPr>
              <a:t>•	Ce qu’il faut savoir avant d’offrir des repas pour emporter</a:t>
            </a:r>
          </a:p>
          <a:p>
            <a:pPr algn="l"/>
            <a:endParaRPr lang="fr-CA" sz="4267" dirty="0">
              <a:solidFill>
                <a:schemeClr val="bg1"/>
              </a:solidFill>
            </a:endParaRPr>
          </a:p>
        </p:txBody>
      </p:sp>
    </p:spTree>
    <p:extLst>
      <p:ext uri="{BB962C8B-B14F-4D97-AF65-F5344CB8AC3E}">
        <p14:creationId xmlns:p14="http://schemas.microsoft.com/office/powerpoint/2010/main" val="265837036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e ne sont pas tous les items de votre menu qui sont adaptés pour le takeout…"/>
          <p:cNvSpPr txBox="1"/>
          <p:nvPr/>
        </p:nvSpPr>
        <p:spPr>
          <a:xfrm>
            <a:off x="1022341" y="2973107"/>
            <a:ext cx="19926001" cy="6803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35000" indent="-635000" algn="l">
              <a:buClr>
                <a:srgbClr val="FF5851"/>
              </a:buClr>
              <a:buSzPct val="100000"/>
              <a:buChar char="➡"/>
              <a:defRPr>
                <a:latin typeface="Poppins SemiBold"/>
                <a:ea typeface="Poppins SemiBold"/>
                <a:cs typeface="Poppins SemiBold"/>
                <a:sym typeface="Poppins SemiBold"/>
              </a:defRPr>
            </a:pPr>
            <a:r>
              <a:t>Ce ne sont pas tous les items de votre menu qui sont adaptés pour le takeout</a:t>
            </a:r>
          </a:p>
          <a:p>
            <a:pPr marL="635000" indent="-635000" algn="l">
              <a:buClr>
                <a:srgbClr val="FF5851"/>
              </a:buClr>
              <a:buSzPct val="100000"/>
              <a:buChar char="➡"/>
              <a:defRPr>
                <a:latin typeface="Poppins SemiBold"/>
                <a:ea typeface="Poppins SemiBold"/>
                <a:cs typeface="Poppins SemiBold"/>
                <a:sym typeface="Poppins SemiBold"/>
              </a:defRPr>
            </a:pPr>
            <a:r>
              <a:t>Songez à une démarcation entre l’offre de votre restaurant et la commande en ligne</a:t>
            </a:r>
          </a:p>
          <a:p>
            <a:pPr marL="635000" indent="-635000" algn="l">
              <a:buClr>
                <a:srgbClr val="FF5851"/>
              </a:buClr>
              <a:buSzPct val="100000"/>
              <a:buChar char="➡"/>
              <a:defRPr>
                <a:latin typeface="Poppins SemiBold"/>
                <a:ea typeface="Poppins SemiBold"/>
                <a:cs typeface="Poppins SemiBold"/>
                <a:sym typeface="Poppins SemiBold"/>
              </a:defRPr>
            </a:pPr>
            <a:r>
              <a:t>Procurez-vous des plats et emballages conçus pour le takeout</a:t>
            </a:r>
          </a:p>
          <a:p>
            <a:pPr marL="635000" indent="-635000" algn="l">
              <a:buClr>
                <a:srgbClr val="FF5851"/>
              </a:buClr>
              <a:buSzPct val="100000"/>
              <a:buChar char="➡"/>
              <a:defRPr>
                <a:latin typeface="Poppins SemiBold"/>
                <a:ea typeface="Poppins SemiBold"/>
                <a:cs typeface="Poppins SemiBold"/>
                <a:sym typeface="Poppins SemiBold"/>
              </a:defRPr>
            </a:pPr>
            <a:r>
              <a:t>Utilisez des sacs sécuritaires</a:t>
            </a:r>
          </a:p>
          <a:p>
            <a:pPr marL="635000" indent="-635000" algn="l">
              <a:buClr>
                <a:srgbClr val="FF5851"/>
              </a:buClr>
              <a:buSzPct val="100000"/>
              <a:buChar char="➡"/>
              <a:defRPr>
                <a:latin typeface="Poppins SemiBold"/>
                <a:ea typeface="Poppins SemiBold"/>
                <a:cs typeface="Poppins SemiBold"/>
                <a:sym typeface="Poppins SemiBold"/>
              </a:defRPr>
            </a:pPr>
            <a:r>
              <a:t>Misez sur les boites repas</a:t>
            </a:r>
          </a:p>
          <a:p>
            <a:pPr marL="635000" indent="-635000" algn="l">
              <a:buClr>
                <a:srgbClr val="FF5851"/>
              </a:buClr>
              <a:buSzPct val="100000"/>
              <a:buChar char="➡"/>
              <a:defRPr>
                <a:latin typeface="Poppins SemiBold"/>
                <a:ea typeface="Poppins SemiBold"/>
                <a:cs typeface="Poppins SemiBold"/>
                <a:sym typeface="Poppins SemiBold"/>
              </a:defRPr>
            </a:pPr>
            <a:r>
              <a:t>Créez une zone cueillette dédiée</a:t>
            </a:r>
          </a:p>
          <a:p>
            <a:pPr marL="635000" indent="-635000" algn="l">
              <a:buClr>
                <a:srgbClr val="FF5851"/>
              </a:buClr>
              <a:buSzPct val="100000"/>
              <a:buChar char="➡"/>
              <a:defRPr>
                <a:latin typeface="Poppins SemiBold"/>
                <a:ea typeface="Poppins SemiBold"/>
                <a:cs typeface="Poppins SemiBold"/>
                <a:sym typeface="Poppins SemiBold"/>
              </a:defRPr>
            </a:pPr>
            <a:r>
              <a:t>Assurez une température sécuritaire pour vos plats</a:t>
            </a:r>
          </a:p>
        </p:txBody>
      </p:sp>
      <p:sp>
        <p:nvSpPr>
          <p:cNvPr id="264" name="Takeout : ce que vous devez savoir"/>
          <p:cNvSpPr txBox="1"/>
          <p:nvPr/>
        </p:nvSpPr>
        <p:spPr>
          <a:xfrm>
            <a:off x="587467" y="506553"/>
            <a:ext cx="19967195" cy="1612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lgn="l">
              <a:lnSpc>
                <a:spcPct val="100000"/>
              </a:lnSpc>
              <a:defRPr sz="9000">
                <a:solidFill>
                  <a:srgbClr val="FF5851"/>
                </a:solidFill>
                <a:latin typeface="Poppins SemiBold"/>
                <a:ea typeface="Poppins SemiBold"/>
                <a:cs typeface="Poppins SemiBold"/>
                <a:sym typeface="Poppins SemiBold"/>
              </a:defRPr>
            </a:pPr>
            <a:r>
              <a:t>Takeout : </a:t>
            </a:r>
            <a:r>
              <a:rPr>
                <a:solidFill>
                  <a:srgbClr val="FFFFFF"/>
                </a:solidFill>
              </a:rPr>
              <a:t>ce que vous devez savoir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63">
                                            <p:bg/>
                                          </p:spTgt>
                                        </p:tgtEl>
                                        <p:attrNameLst>
                                          <p:attrName>style.visibility</p:attrName>
                                        </p:attrNameLst>
                                      </p:cBhvr>
                                      <p:to>
                                        <p:strVal val="visible"/>
                                      </p:to>
                                    </p:set>
                                    <p:animEffect transition="in" filter="fade">
                                      <p:cBhvr>
                                        <p:cTn id="7" dur="1000"/>
                                        <p:tgtEl>
                                          <p:spTgt spid="263">
                                            <p:bg/>
                                          </p:spTgt>
                                        </p:tgtEl>
                                      </p:cBhvr>
                                    </p:animEffect>
                                  </p:childTnLst>
                                </p:cTn>
                              </p:par>
                              <p:par>
                                <p:cTn id="8" presetID="10" presetClass="entr" presetSubtype="0" fill="hold" grpId="1" nodeType="withEffect">
                                  <p:stCondLst>
                                    <p:cond delay="0"/>
                                  </p:stCondLst>
                                  <p:iterate>
                                    <p:tmAbs val="0"/>
                                  </p:iterate>
                                  <p:childTnLst>
                                    <p:set>
                                      <p:cBhvr>
                                        <p:cTn id="9" fill="hold"/>
                                        <p:tgtEl>
                                          <p:spTgt spid="263">
                                            <p:txEl>
                                              <p:pRg st="0" end="0"/>
                                            </p:txEl>
                                          </p:spTgt>
                                        </p:tgtEl>
                                        <p:attrNameLst>
                                          <p:attrName>style.visibility</p:attrName>
                                        </p:attrNameLst>
                                      </p:cBhvr>
                                      <p:to>
                                        <p:strVal val="visible"/>
                                      </p:to>
                                    </p:set>
                                    <p:animEffect transition="in" filter="fade">
                                      <p:cBhvr>
                                        <p:cTn id="10" dur="1000"/>
                                        <p:tgtEl>
                                          <p:spTgt spid="2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263">
                                            <p:txEl>
                                              <p:pRg st="1" end="1"/>
                                            </p:txEl>
                                          </p:spTgt>
                                        </p:tgtEl>
                                        <p:attrNameLst>
                                          <p:attrName>style.visibility</p:attrName>
                                        </p:attrNameLst>
                                      </p:cBhvr>
                                      <p:to>
                                        <p:strVal val="visible"/>
                                      </p:to>
                                    </p:set>
                                    <p:animEffect transition="in" filter="fade">
                                      <p:cBhvr>
                                        <p:cTn id="15" dur="1000"/>
                                        <p:tgtEl>
                                          <p:spTgt spid="2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263">
                                            <p:txEl>
                                              <p:pRg st="2" end="2"/>
                                            </p:txEl>
                                          </p:spTgt>
                                        </p:tgtEl>
                                        <p:attrNameLst>
                                          <p:attrName>style.visibility</p:attrName>
                                        </p:attrNameLst>
                                      </p:cBhvr>
                                      <p:to>
                                        <p:strVal val="visible"/>
                                      </p:to>
                                    </p:set>
                                    <p:animEffect transition="in" filter="fade">
                                      <p:cBhvr>
                                        <p:cTn id="20" dur="1000"/>
                                        <p:tgtEl>
                                          <p:spTgt spid="2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263">
                                            <p:txEl>
                                              <p:pRg st="3" end="3"/>
                                            </p:txEl>
                                          </p:spTgt>
                                        </p:tgtEl>
                                        <p:attrNameLst>
                                          <p:attrName>style.visibility</p:attrName>
                                        </p:attrNameLst>
                                      </p:cBhvr>
                                      <p:to>
                                        <p:strVal val="visible"/>
                                      </p:to>
                                    </p:set>
                                    <p:animEffect transition="in" filter="fade">
                                      <p:cBhvr>
                                        <p:cTn id="25" dur="1000"/>
                                        <p:tgtEl>
                                          <p:spTgt spid="26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263">
                                            <p:txEl>
                                              <p:pRg st="4" end="4"/>
                                            </p:txEl>
                                          </p:spTgt>
                                        </p:tgtEl>
                                        <p:attrNameLst>
                                          <p:attrName>style.visibility</p:attrName>
                                        </p:attrNameLst>
                                      </p:cBhvr>
                                      <p:to>
                                        <p:strVal val="visible"/>
                                      </p:to>
                                    </p:set>
                                    <p:animEffect transition="in" filter="fade">
                                      <p:cBhvr>
                                        <p:cTn id="30" dur="1000"/>
                                        <p:tgtEl>
                                          <p:spTgt spid="26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263">
                                            <p:txEl>
                                              <p:pRg st="5" end="5"/>
                                            </p:txEl>
                                          </p:spTgt>
                                        </p:tgtEl>
                                        <p:attrNameLst>
                                          <p:attrName>style.visibility</p:attrName>
                                        </p:attrNameLst>
                                      </p:cBhvr>
                                      <p:to>
                                        <p:strVal val="visible"/>
                                      </p:to>
                                    </p:set>
                                    <p:animEffect transition="in" filter="fade">
                                      <p:cBhvr>
                                        <p:cTn id="35" dur="1000"/>
                                        <p:tgtEl>
                                          <p:spTgt spid="26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1" nodeType="clickEffect">
                                  <p:stCondLst>
                                    <p:cond delay="0"/>
                                  </p:stCondLst>
                                  <p:iterate>
                                    <p:tmAbs val="0"/>
                                  </p:iterate>
                                  <p:childTnLst>
                                    <p:set>
                                      <p:cBhvr>
                                        <p:cTn id="39" fill="hold"/>
                                        <p:tgtEl>
                                          <p:spTgt spid="263">
                                            <p:txEl>
                                              <p:pRg st="6" end="6"/>
                                            </p:txEl>
                                          </p:spTgt>
                                        </p:tgtEl>
                                        <p:attrNameLst>
                                          <p:attrName>style.visibility</p:attrName>
                                        </p:attrNameLst>
                                      </p:cBhvr>
                                      <p:to>
                                        <p:strVal val="visible"/>
                                      </p:to>
                                    </p:set>
                                    <p:animEffect transition="in" filter="fade">
                                      <p:cBhvr>
                                        <p:cTn id="40" dur="1000"/>
                                        <p:tgtEl>
                                          <p:spTgt spid="2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La commande en ligne est-elle vraiment nécessaire?"/>
          <p:cNvSpPr txBox="1"/>
          <p:nvPr/>
        </p:nvSpPr>
        <p:spPr>
          <a:xfrm>
            <a:off x="1059230" y="5939794"/>
            <a:ext cx="17949739" cy="2312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a:lnSpc>
                <a:spcPct val="70000"/>
              </a:lnSpc>
              <a:defRPr sz="10400">
                <a:latin typeface="Poppins SemiBold"/>
                <a:ea typeface="Poppins SemiBold"/>
                <a:cs typeface="Poppins SemiBold"/>
                <a:sym typeface="Poppins SemiBold"/>
              </a:defRPr>
            </a:lvl1pPr>
          </a:lstStyle>
          <a:p>
            <a:r>
              <a:rPr dirty="0"/>
              <a:t>La </a:t>
            </a:r>
            <a:r>
              <a:rPr dirty="0" err="1"/>
              <a:t>commande</a:t>
            </a:r>
            <a:r>
              <a:rPr dirty="0"/>
              <a:t> </a:t>
            </a:r>
            <a:r>
              <a:rPr dirty="0" err="1"/>
              <a:t>en</a:t>
            </a:r>
            <a:r>
              <a:rPr dirty="0"/>
              <a:t> </a:t>
            </a:r>
            <a:r>
              <a:rPr dirty="0" err="1"/>
              <a:t>ligne</a:t>
            </a:r>
            <a:r>
              <a:rPr dirty="0"/>
              <a:t> </a:t>
            </a:r>
            <a:r>
              <a:rPr dirty="0" err="1"/>
              <a:t>est-elle</a:t>
            </a:r>
            <a:r>
              <a:rPr dirty="0"/>
              <a:t> </a:t>
            </a:r>
            <a:r>
              <a:rPr dirty="0" err="1"/>
              <a:t>vraiment</a:t>
            </a:r>
            <a:r>
              <a:rPr dirty="0"/>
              <a:t> </a:t>
            </a:r>
            <a:r>
              <a:rPr dirty="0" err="1"/>
              <a:t>nécessaire</a:t>
            </a:r>
            <a:r>
              <a:rPr dirty="0"/>
              <a:t>?</a:t>
            </a:r>
          </a:p>
        </p:txBody>
      </p:sp>
    </p:spTree>
    <p:extLst>
      <p:ext uri="{BB962C8B-B14F-4D97-AF65-F5344CB8AC3E}">
        <p14:creationId xmlns:p14="http://schemas.microsoft.com/office/powerpoint/2010/main" val="104913642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Screen Shot 2020-09-15 at 3.03.38 PM.png" descr="Screen Shot 2020-09-15 at 3.03.38 PM.png"/>
          <p:cNvPicPr>
            <a:picLocks/>
          </p:cNvPicPr>
          <p:nvPr/>
        </p:nvPicPr>
        <p:blipFill>
          <a:blip r:embed="rId2"/>
          <a:stretch>
            <a:fillRect/>
          </a:stretch>
        </p:blipFill>
        <p:spPr>
          <a:xfrm>
            <a:off x="6512532" y="2724577"/>
            <a:ext cx="6882918" cy="3950906"/>
          </a:xfrm>
          <a:prstGeom prst="rect">
            <a:avLst/>
          </a:prstGeom>
          <a:effectLst>
            <a:outerShdw blurRad="355600" dist="76200" rotWithShape="0">
              <a:srgbClr val="FFFFFF">
                <a:alpha val="75000"/>
              </a:srgbClr>
            </a:outerShdw>
          </a:effectLst>
        </p:spPr>
      </p:pic>
      <p:pic>
        <p:nvPicPr>
          <p:cNvPr id="271" name="ebook UEAT FR.png" descr="ebook UEAT FR.png"/>
          <p:cNvPicPr>
            <a:picLocks noChangeAspect="1"/>
          </p:cNvPicPr>
          <p:nvPr/>
        </p:nvPicPr>
        <p:blipFill>
          <a:blip r:embed="rId3"/>
          <a:stretch>
            <a:fillRect/>
          </a:stretch>
        </p:blipFill>
        <p:spPr>
          <a:xfrm>
            <a:off x="13705267" y="2504150"/>
            <a:ext cx="2720926" cy="4137364"/>
          </a:xfrm>
          <a:prstGeom prst="rect">
            <a:avLst/>
          </a:prstGeom>
          <a:ln w="50800">
            <a:solidFill>
              <a:srgbClr val="FFFFFF"/>
            </a:solidFill>
            <a:miter lim="400000"/>
          </a:ln>
          <a:effectLst>
            <a:outerShdw blurRad="355600" dist="76200" rotWithShape="0">
              <a:srgbClr val="FFFFFF">
                <a:alpha val="75000"/>
              </a:srgbClr>
            </a:outerShdw>
          </a:effectLst>
        </p:spPr>
      </p:pic>
      <p:sp>
        <p:nvSpPr>
          <p:cNvPr id="272" name="Pour obtenir votre guide marketing et ebook GRATUITS"/>
          <p:cNvSpPr txBox="1"/>
          <p:nvPr/>
        </p:nvSpPr>
        <p:spPr>
          <a:xfrm>
            <a:off x="943974" y="939773"/>
            <a:ext cx="22550019" cy="11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6400"/>
            </a:lvl1pPr>
          </a:lstStyle>
          <a:p>
            <a:r>
              <a:t>Pour obtenir votre guide marketing et ebook GRATUITS</a:t>
            </a:r>
          </a:p>
        </p:txBody>
      </p:sp>
      <p:sp>
        <p:nvSpPr>
          <p:cNvPr id="273" name="marketing@ueat.io"/>
          <p:cNvSpPr txBox="1"/>
          <p:nvPr/>
        </p:nvSpPr>
        <p:spPr>
          <a:xfrm>
            <a:off x="8431087" y="9735453"/>
            <a:ext cx="7575792" cy="946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7500">
                <a:solidFill>
                  <a:srgbClr val="EC6459"/>
                </a:solidFill>
                <a:hlinkClick r:id="rId4"/>
              </a:defRPr>
            </a:lvl1pPr>
          </a:lstStyle>
          <a:p>
            <a:r>
              <a:rPr dirty="0">
                <a:hlinkClick r:id="rId4">
                  <a:extLst>
                    <a:ext uri="{A12FA001-AC4F-418D-AE19-62706E023703}">
                      <ahyp:hlinkClr xmlns:ahyp="http://schemas.microsoft.com/office/drawing/2018/hyperlinkcolor" xmlns="" val="tx"/>
                    </a:ext>
                  </a:extLst>
                </a:hlinkClick>
              </a:rPr>
              <a:t>marketing@ueat.io</a:t>
            </a:r>
          </a:p>
        </p:txBody>
      </p:sp>
      <p:sp>
        <p:nvSpPr>
          <p:cNvPr id="274" name="Line"/>
          <p:cNvSpPr/>
          <p:nvPr/>
        </p:nvSpPr>
        <p:spPr>
          <a:xfrm>
            <a:off x="12218984" y="7335071"/>
            <a:ext cx="1" cy="1867293"/>
          </a:xfrm>
          <a:prstGeom prst="line">
            <a:avLst/>
          </a:prstGeom>
          <a:ln w="177800">
            <a:solidFill>
              <a:srgbClr val="EC6459"/>
            </a:solidFill>
            <a:tailEnd type="triangle"/>
          </a:ln>
          <a:effectLst>
            <a:outerShdw blurRad="101600" dist="50800" dir="5400000" rotWithShape="0">
              <a:srgbClr val="000000">
                <a:alpha val="38000"/>
              </a:srgbClr>
            </a:outerShdw>
          </a:effectLst>
        </p:spPr>
        <p:txBody>
          <a:bodyPr lIns="0" tIns="0" rIns="0" bIns="0"/>
          <a:lstStyle/>
          <a:p>
            <a:pPr>
              <a:lnSpc>
                <a:spcPct val="100000"/>
              </a:lnSpc>
              <a:defRPr sz="8400">
                <a:latin typeface="Poppins Regular"/>
                <a:ea typeface="Poppins Regular"/>
                <a:cs typeface="Poppins Regular"/>
                <a:sym typeface="Poppins Regular"/>
              </a:defRPr>
            </a:pPr>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76.png" descr="image76.png"/>
          <p:cNvPicPr>
            <a:picLocks noChangeAspect="1"/>
          </p:cNvPicPr>
          <p:nvPr/>
        </p:nvPicPr>
        <p:blipFill>
          <a:blip r:embed="rId2"/>
          <a:stretch>
            <a:fillRect/>
          </a:stretch>
        </p:blipFill>
        <p:spPr>
          <a:xfrm>
            <a:off x="7198202" y="4682876"/>
            <a:ext cx="9987595" cy="435024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né-Pier…"/>
          <p:cNvSpPr txBox="1"/>
          <p:nvPr/>
        </p:nvSpPr>
        <p:spPr>
          <a:xfrm>
            <a:off x="2320689" y="3789190"/>
            <a:ext cx="7573417" cy="2621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lgn="l">
              <a:lnSpc>
                <a:spcPct val="100000"/>
              </a:lnSpc>
              <a:defRPr sz="10400">
                <a:latin typeface="Poppins SemiBold"/>
                <a:ea typeface="Poppins SemiBold"/>
                <a:cs typeface="Poppins SemiBold"/>
                <a:sym typeface="Poppins SemiBold"/>
              </a:defRPr>
            </a:pPr>
            <a:r>
              <a:rPr dirty="0"/>
              <a:t>René-Pier</a:t>
            </a:r>
          </a:p>
          <a:p>
            <a:pPr algn="l">
              <a:lnSpc>
                <a:spcPct val="100000"/>
              </a:lnSpc>
              <a:defRPr sz="3600">
                <a:latin typeface="Poppins SemiBold"/>
                <a:ea typeface="Poppins SemiBold"/>
                <a:cs typeface="Poppins SemiBold"/>
                <a:sym typeface="Poppins SemiBold"/>
              </a:defRPr>
            </a:pPr>
            <a:r>
              <a:rPr dirty="0" err="1"/>
              <a:t>Responsable</a:t>
            </a:r>
            <a:r>
              <a:rPr dirty="0"/>
              <a:t> de </a:t>
            </a:r>
            <a:r>
              <a:rPr dirty="0" err="1"/>
              <a:t>l’Université</a:t>
            </a:r>
            <a:r>
              <a:rPr dirty="0"/>
              <a:t> UEAT</a:t>
            </a:r>
          </a:p>
        </p:txBody>
      </p:sp>
      <p:pic>
        <p:nvPicPr>
          <p:cNvPr id="176" name="R-P Plourde.jpeg" descr="R-P Plourde.jpeg"/>
          <p:cNvPicPr>
            <a:picLocks noChangeAspect="1"/>
          </p:cNvPicPr>
          <p:nvPr/>
        </p:nvPicPr>
        <p:blipFill>
          <a:blip r:embed="rId2"/>
          <a:srcRect l="9079" t="4284" r="9078" b="13873"/>
          <a:stretch>
            <a:fillRect/>
          </a:stretch>
        </p:blipFill>
        <p:spPr>
          <a:xfrm>
            <a:off x="14204734" y="2923881"/>
            <a:ext cx="5452662" cy="5452664"/>
          </a:xfrm>
          <a:custGeom>
            <a:avLst/>
            <a:gdLst/>
            <a:ahLst/>
            <a:cxnLst>
              <a:cxn ang="0">
                <a:pos x="wd2" y="hd2"/>
              </a:cxn>
              <a:cxn ang="5400000">
                <a:pos x="wd2" y="hd2"/>
              </a:cxn>
              <a:cxn ang="10800000">
                <a:pos x="wd2" y="hd2"/>
              </a:cxn>
              <a:cxn ang="16200000">
                <a:pos x="wd2" y="hd2"/>
              </a:cxn>
            </a:cxnLst>
            <a:rect l="0" t="0" r="r" b="b"/>
            <a:pathLst>
              <a:path w="19679" h="20595" extrusionOk="0">
                <a:moveTo>
                  <a:pt x="9838" y="0"/>
                </a:moveTo>
                <a:cubicBezTo>
                  <a:pt x="7320" y="0"/>
                  <a:pt x="4803"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5" y="1005"/>
                  <a:pt x="12356" y="0"/>
                  <a:pt x="9838" y="0"/>
                </a:cubicBezTo>
                <a:close/>
              </a:path>
            </a:pathLst>
          </a:cu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38 milliards $"/>
          <p:cNvSpPr txBox="1"/>
          <p:nvPr/>
        </p:nvSpPr>
        <p:spPr>
          <a:xfrm>
            <a:off x="310182" y="4167056"/>
            <a:ext cx="13741102" cy="2679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defRPr sz="15000" i="1">
                <a:solidFill>
                  <a:srgbClr val="EC6459"/>
                </a:solidFill>
              </a:defRPr>
            </a:lvl1pPr>
          </a:lstStyle>
          <a:p>
            <a:r>
              <a:t>38 milliards $</a:t>
            </a:r>
          </a:p>
        </p:txBody>
      </p:sp>
      <p:sp>
        <p:nvSpPr>
          <p:cNvPr id="179" name="840%"/>
          <p:cNvSpPr txBox="1"/>
          <p:nvPr/>
        </p:nvSpPr>
        <p:spPr>
          <a:xfrm>
            <a:off x="15445035" y="4167056"/>
            <a:ext cx="7140822" cy="2679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defRPr sz="15000" i="1">
                <a:solidFill>
                  <a:srgbClr val="EC6459"/>
                </a:solidFill>
              </a:defRPr>
            </a:lvl1pPr>
          </a:lstStyle>
          <a:p>
            <a:r>
              <a:t>840%</a:t>
            </a:r>
          </a:p>
        </p:txBody>
      </p:sp>
      <p:sp>
        <p:nvSpPr>
          <p:cNvPr id="180" name="Industrie de la commande en ligne en 2020"/>
          <p:cNvSpPr txBox="1"/>
          <p:nvPr/>
        </p:nvSpPr>
        <p:spPr>
          <a:xfrm>
            <a:off x="2527187" y="6754783"/>
            <a:ext cx="9307093" cy="1866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00000"/>
              </a:lnSpc>
              <a:defRPr sz="5000">
                <a:latin typeface="Poppins SemiBold"/>
                <a:ea typeface="Poppins SemiBold"/>
                <a:cs typeface="Poppins SemiBold"/>
                <a:sym typeface="Poppins SemiBold"/>
              </a:defRPr>
            </a:lvl1pPr>
          </a:lstStyle>
          <a:p>
            <a:r>
              <a:t>Industrie de la commande en ligne en 2020</a:t>
            </a:r>
          </a:p>
        </p:txBody>
      </p:sp>
      <p:sp>
        <p:nvSpPr>
          <p:cNvPr id="181" name="augmentation des ventes via la commande en ligne de février à avril 2020"/>
          <p:cNvSpPr txBox="1"/>
          <p:nvPr/>
        </p:nvSpPr>
        <p:spPr>
          <a:xfrm>
            <a:off x="14681409" y="6716848"/>
            <a:ext cx="8668075" cy="2832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00000"/>
              </a:lnSpc>
              <a:defRPr sz="5000">
                <a:latin typeface="Poppins SemiBold"/>
                <a:ea typeface="Poppins SemiBold"/>
                <a:cs typeface="Poppins SemiBold"/>
                <a:sym typeface="Poppins SemiBold"/>
              </a:defRPr>
            </a:lvl1pPr>
          </a:lstStyle>
          <a:p>
            <a:r>
              <a:t>augmentation des ventes via la commande en ligne de février à avril 2020</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slack-imgs.com.jpeg" descr="slack-imgs.com.jpeg"/>
          <p:cNvPicPr>
            <a:picLocks noChangeAspect="1"/>
          </p:cNvPicPr>
          <p:nvPr/>
        </p:nvPicPr>
        <p:blipFill>
          <a:blip r:embed="rId2"/>
          <a:srcRect l="66704" t="9357" r="2305" b="812"/>
          <a:stretch>
            <a:fillRect/>
          </a:stretch>
        </p:blipFill>
        <p:spPr>
          <a:xfrm>
            <a:off x="9534078" y="1418161"/>
            <a:ext cx="5406731" cy="10630922"/>
          </a:xfrm>
          <a:prstGeom prst="rect">
            <a:avLst/>
          </a:prstGeom>
          <a:ln w="12700">
            <a:miter lim="400000"/>
          </a:ln>
        </p:spPr>
      </p:pic>
      <p:sp>
        <p:nvSpPr>
          <p:cNvPr id="184" name="Rectangle"/>
          <p:cNvSpPr/>
          <p:nvPr/>
        </p:nvSpPr>
        <p:spPr>
          <a:xfrm>
            <a:off x="9300786" y="5321345"/>
            <a:ext cx="5836396" cy="785903"/>
          </a:xfrm>
          <a:prstGeom prst="rect">
            <a:avLst/>
          </a:prstGeom>
          <a:ln w="88900">
            <a:solidFill>
              <a:srgbClr val="FF5851"/>
            </a:solidFill>
          </a:ln>
        </p:spPr>
        <p:txBody>
          <a:bodyPr lIns="0" tIns="0" rIns="0" bIns="0"/>
          <a:lstStyle/>
          <a:p>
            <a:pPr>
              <a:lnSpc>
                <a:spcPct val="100000"/>
              </a:lnSpc>
              <a:defRPr sz="8400">
                <a:latin typeface="Poppins Regular"/>
                <a:ea typeface="Poppins Regular"/>
                <a:cs typeface="Poppins Regular"/>
                <a:sym typeface="Poppins Regular"/>
              </a:defRPr>
            </a:pPr>
            <a:endParaRPr/>
          </a:p>
        </p:txBody>
      </p:sp>
      <p:sp>
        <p:nvSpPr>
          <p:cNvPr id="185" name="*Source : Patrick Déry - twitter"/>
          <p:cNvSpPr txBox="1"/>
          <p:nvPr/>
        </p:nvSpPr>
        <p:spPr>
          <a:xfrm>
            <a:off x="802704" y="12948226"/>
            <a:ext cx="3940049"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000"/>
            </a:lvl1pPr>
          </a:lstStyle>
          <a:p>
            <a:r>
              <a:t>*Source : Patrick Déry - twitter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900" fill="hold"/>
                                        <p:tgtEl>
                                          <p:spTgt spid="184"/>
                                        </p:tgtEl>
                                        <p:attrNameLst>
                                          <p:attrName>ppt_w</p:attrName>
                                        </p:attrNameLst>
                                      </p:cBhvr>
                                      <p:tavLst>
                                        <p:tav tm="0">
                                          <p:val>
                                            <p:strVal val="4*#ppt_w"/>
                                          </p:val>
                                        </p:tav>
                                        <p:tav tm="100000">
                                          <p:val>
                                            <p:strVal val="#ppt_w"/>
                                          </p:val>
                                        </p:tav>
                                      </p:tavLst>
                                    </p:anim>
                                    <p:anim calcmode="lin" valueType="num">
                                      <p:cBhvr>
                                        <p:cTn id="8" dur="900" fill="hold"/>
                                        <p:tgtEl>
                                          <p:spTgt spid="18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Marketplace ou commande en ligne… lequel choisir?"/>
          <p:cNvSpPr txBox="1"/>
          <p:nvPr/>
        </p:nvSpPr>
        <p:spPr>
          <a:xfrm>
            <a:off x="1119388" y="5251791"/>
            <a:ext cx="13855248" cy="4219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70000"/>
              </a:lnSpc>
              <a:defRPr sz="9300">
                <a:latin typeface="Poppins SemiBold"/>
                <a:ea typeface="Poppins SemiBold"/>
                <a:cs typeface="Poppins SemiBold"/>
                <a:sym typeface="Poppins SemiBold"/>
              </a:defRPr>
            </a:lvl1pPr>
          </a:lstStyle>
          <a:p>
            <a:r>
              <a:t>Marketplace ou commande en ligne… lequel choisir?</a:t>
            </a:r>
          </a:p>
        </p:txBody>
      </p:sp>
      <p:sp>
        <p:nvSpPr>
          <p:cNvPr id="196" name="01"/>
          <p:cNvSpPr txBox="1"/>
          <p:nvPr/>
        </p:nvSpPr>
        <p:spPr>
          <a:xfrm>
            <a:off x="15205071" y="2667808"/>
            <a:ext cx="8532297" cy="9436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defRPr sz="53000" i="1">
                <a:solidFill>
                  <a:srgbClr val="000000"/>
                </a:solidFill>
              </a:defRPr>
            </a:lvl1pPr>
          </a:lstStyle>
          <a:p>
            <a:r>
              <a:t>01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Qu’est-ce qu’un marketplace ?"/>
          <p:cNvSpPr txBox="1"/>
          <p:nvPr/>
        </p:nvSpPr>
        <p:spPr>
          <a:xfrm>
            <a:off x="1245502" y="977162"/>
            <a:ext cx="20634351" cy="1836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lgn="l">
              <a:lnSpc>
                <a:spcPct val="100000"/>
              </a:lnSpc>
              <a:defRPr sz="10400">
                <a:latin typeface="Poppins SemiBold"/>
                <a:ea typeface="Poppins SemiBold"/>
                <a:cs typeface="Poppins SemiBold"/>
                <a:sym typeface="Poppins SemiBold"/>
              </a:defRPr>
            </a:pPr>
            <a:r>
              <a:t>Qu’est-ce qu’un </a:t>
            </a:r>
            <a:r>
              <a:rPr i="1">
                <a:solidFill>
                  <a:srgbClr val="FF5851"/>
                </a:solidFill>
                <a:latin typeface="Poppins Bold"/>
                <a:ea typeface="Poppins Bold"/>
                <a:cs typeface="Poppins Bold"/>
                <a:sym typeface="Poppins Bold"/>
              </a:rPr>
              <a:t>marketplace</a:t>
            </a:r>
            <a:r>
              <a:t> ?</a:t>
            </a:r>
          </a:p>
        </p:txBody>
      </p:sp>
      <p:pic>
        <p:nvPicPr>
          <p:cNvPr id="199" name="Screen Shot 2020-09-15 at 9.25.59 AM.png" descr="Screen Shot 2020-09-15 at 9.25.59 AM.png"/>
          <p:cNvPicPr>
            <a:picLocks noChangeAspect="1"/>
          </p:cNvPicPr>
          <p:nvPr/>
        </p:nvPicPr>
        <p:blipFill>
          <a:blip r:embed="rId3"/>
          <a:stretch>
            <a:fillRect/>
          </a:stretch>
        </p:blipFill>
        <p:spPr>
          <a:xfrm>
            <a:off x="1524000" y="4098795"/>
            <a:ext cx="21336000" cy="83566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Qu’est-ce qu’une commande en ligne « whitelabel » ?"/>
          <p:cNvSpPr txBox="1"/>
          <p:nvPr/>
        </p:nvSpPr>
        <p:spPr>
          <a:xfrm>
            <a:off x="1234144" y="568491"/>
            <a:ext cx="20638304" cy="2592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a:defRPr sz="10400">
                <a:latin typeface="Poppins SemiBold"/>
                <a:ea typeface="Poppins SemiBold"/>
                <a:cs typeface="Poppins SemiBold"/>
                <a:sym typeface="Poppins SemiBold"/>
              </a:defRPr>
            </a:pPr>
            <a:r>
              <a:rPr dirty="0" err="1"/>
              <a:t>Qu’est-ce</a:t>
            </a:r>
            <a:r>
              <a:rPr dirty="0"/>
              <a:t> </a:t>
            </a:r>
            <a:r>
              <a:rPr dirty="0" err="1"/>
              <a:t>qu’une</a:t>
            </a:r>
            <a:r>
              <a:rPr dirty="0"/>
              <a:t> </a:t>
            </a:r>
            <a:r>
              <a:rPr dirty="0" err="1"/>
              <a:t>commande</a:t>
            </a:r>
            <a:r>
              <a:rPr dirty="0"/>
              <a:t> </a:t>
            </a:r>
            <a:r>
              <a:rPr dirty="0" err="1"/>
              <a:t>en</a:t>
            </a:r>
            <a:r>
              <a:rPr dirty="0"/>
              <a:t> </a:t>
            </a:r>
            <a:r>
              <a:rPr dirty="0" err="1"/>
              <a:t>ligne</a:t>
            </a:r>
            <a:r>
              <a:rPr dirty="0"/>
              <a:t> « </a:t>
            </a:r>
            <a:r>
              <a:rPr i="1" dirty="0" err="1">
                <a:solidFill>
                  <a:srgbClr val="EC6459"/>
                </a:solidFill>
                <a:latin typeface="Poppins Bold"/>
                <a:ea typeface="Poppins Bold"/>
                <a:cs typeface="Poppins Bold"/>
                <a:sym typeface="Poppins Bold"/>
              </a:rPr>
              <a:t>whitelabel</a:t>
            </a:r>
            <a:r>
              <a:rPr dirty="0"/>
              <a:t> » ?</a:t>
            </a:r>
          </a:p>
        </p:txBody>
      </p:sp>
      <p:pic>
        <p:nvPicPr>
          <p:cNvPr id="204" name="Screen Shot 2020-09-15 at 9.33.56 AM.png" descr="Screen Shot 2020-09-15 at 9.33.56 AM.png"/>
          <p:cNvPicPr>
            <a:picLocks noChangeAspect="1"/>
          </p:cNvPicPr>
          <p:nvPr/>
        </p:nvPicPr>
        <p:blipFill>
          <a:blip r:embed="rId3"/>
          <a:stretch>
            <a:fillRect/>
          </a:stretch>
        </p:blipFill>
        <p:spPr>
          <a:xfrm>
            <a:off x="6964671" y="4676268"/>
            <a:ext cx="13340892" cy="8338058"/>
          </a:xfrm>
          <a:prstGeom prst="rect">
            <a:avLst/>
          </a:prstGeom>
          <a:ln w="12700">
            <a:miter lim="400000"/>
          </a:ln>
        </p:spPr>
      </p:pic>
      <p:grpSp>
        <p:nvGrpSpPr>
          <p:cNvPr id="207" name="Screen Shot 2020-09-15 at 9.33.56 AM.png"/>
          <p:cNvGrpSpPr/>
          <p:nvPr/>
        </p:nvGrpSpPr>
        <p:grpSpPr>
          <a:xfrm>
            <a:off x="1699280" y="6636331"/>
            <a:ext cx="4382691" cy="612379"/>
            <a:chOff x="0" y="0"/>
            <a:chExt cx="4382690" cy="612378"/>
          </a:xfrm>
        </p:grpSpPr>
        <p:pic>
          <p:nvPicPr>
            <p:cNvPr id="206" name="Screen Shot 2020-09-15 at 9.33.56 AM.png" descr="Screen Shot 2020-09-15 at 9.33.56 AM.png"/>
            <p:cNvPicPr>
              <a:picLocks noChangeAspect="1"/>
            </p:cNvPicPr>
            <p:nvPr/>
          </p:nvPicPr>
          <p:blipFill>
            <a:blip r:embed="rId3"/>
            <a:srcRect l="5464" t="3598" r="80887" b="93570"/>
            <a:stretch>
              <a:fillRect/>
            </a:stretch>
          </p:blipFill>
          <p:spPr>
            <a:xfrm>
              <a:off x="25400" y="25400"/>
              <a:ext cx="4332001" cy="561701"/>
            </a:xfrm>
            <a:prstGeom prst="rect">
              <a:avLst/>
            </a:prstGeom>
            <a:ln>
              <a:noFill/>
            </a:ln>
            <a:effectLst/>
          </p:spPr>
        </p:pic>
        <p:pic>
          <p:nvPicPr>
            <p:cNvPr id="205" name="Screen Shot 2020-09-15 at 9.33.56 AM.png" descr="Screen Shot 2020-09-15 at 9.33.56 AM.png"/>
            <p:cNvPicPr>
              <a:picLocks/>
            </p:cNvPicPr>
            <p:nvPr/>
          </p:nvPicPr>
          <p:blipFill>
            <a:blip r:embed="rId4"/>
            <a:stretch>
              <a:fillRect/>
            </a:stretch>
          </p:blipFill>
          <p:spPr>
            <a:xfrm>
              <a:off x="0" y="0"/>
              <a:ext cx="4382691" cy="612379"/>
            </a:xfrm>
            <a:prstGeom prst="rect">
              <a:avLst/>
            </a:prstGeom>
            <a:effectLst/>
          </p:spPr>
        </p:pic>
      </p:grpSp>
      <p:sp>
        <p:nvSpPr>
          <p:cNvPr id="208" name="Line"/>
          <p:cNvSpPr/>
          <p:nvPr/>
        </p:nvSpPr>
        <p:spPr>
          <a:xfrm flipV="1">
            <a:off x="3843346" y="5198081"/>
            <a:ext cx="3796604" cy="1400953"/>
          </a:xfrm>
          <a:prstGeom prst="line">
            <a:avLst/>
          </a:prstGeom>
          <a:ln w="63500">
            <a:solidFill>
              <a:srgbClr val="EC6459"/>
            </a:solidFill>
            <a:tailEnd type="triangle"/>
          </a:ln>
          <a:effectLst>
            <a:outerShdw blurRad="101600" dist="50800" dir="5400000" rotWithShape="0">
              <a:srgbClr val="000000">
                <a:alpha val="38000"/>
              </a:srgbClr>
            </a:outerShdw>
          </a:effectLst>
        </p:spPr>
        <p:txBody>
          <a:bodyPr lIns="0" tIns="0" rIns="0" bIns="0"/>
          <a:lstStyle/>
          <a:p>
            <a:pPr>
              <a:lnSpc>
                <a:spcPct val="100000"/>
              </a:lnSpc>
              <a:defRPr sz="8400">
                <a:latin typeface="Poppins Regular"/>
                <a:ea typeface="Poppins Regular"/>
                <a:cs typeface="Poppins Regular"/>
                <a:sym typeface="Poppins Regular"/>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Marketplace ou commande en ligne ?"/>
          <p:cNvSpPr txBox="1"/>
          <p:nvPr/>
        </p:nvSpPr>
        <p:spPr>
          <a:xfrm>
            <a:off x="977312" y="696201"/>
            <a:ext cx="15060047" cy="3437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defRPr sz="10400">
                <a:latin typeface="Poppins SemiBold"/>
                <a:ea typeface="Poppins SemiBold"/>
                <a:cs typeface="Poppins SemiBold"/>
                <a:sym typeface="Poppins SemiBold"/>
              </a:defRPr>
            </a:pPr>
            <a:r>
              <a:t>Marketplace </a:t>
            </a:r>
            <a:r>
              <a:rPr>
                <a:solidFill>
                  <a:srgbClr val="EC6459"/>
                </a:solidFill>
              </a:rPr>
              <a:t>ou</a:t>
            </a:r>
            <a:r>
              <a:t> commande en ligne ?</a:t>
            </a:r>
          </a:p>
        </p:txBody>
      </p:sp>
      <p:sp>
        <p:nvSpPr>
          <p:cNvPr id="213" name="Phone"/>
          <p:cNvSpPr/>
          <p:nvPr/>
        </p:nvSpPr>
        <p:spPr>
          <a:xfrm>
            <a:off x="10487104" y="4848201"/>
            <a:ext cx="1813052" cy="3733765"/>
          </a:xfrm>
          <a:custGeom>
            <a:avLst/>
            <a:gdLst/>
            <a:ahLst/>
            <a:cxnLst>
              <a:cxn ang="0">
                <a:pos x="wd2" y="hd2"/>
              </a:cxn>
              <a:cxn ang="5400000">
                <a:pos x="wd2" y="hd2"/>
              </a:cxn>
              <a:cxn ang="10800000">
                <a:pos x="wd2" y="hd2"/>
              </a:cxn>
              <a:cxn ang="16200000">
                <a:pos x="wd2" y="hd2"/>
              </a:cxn>
            </a:cxnLst>
            <a:rect l="0" t="0" r="r" b="b"/>
            <a:pathLst>
              <a:path w="21600" h="21600"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EC6459"/>
          </a:solidFill>
          <a:ln w="12700">
            <a:miter lim="400000"/>
          </a:ln>
        </p:spPr>
        <p:txBody>
          <a:bodyPr lIns="0" tIns="0" rIns="0" bIns="0"/>
          <a:lstStyle/>
          <a:p>
            <a:pPr>
              <a:lnSpc>
                <a:spcPct val="100000"/>
              </a:lnSpc>
              <a:defRPr sz="8400">
                <a:latin typeface="Poppins Regular"/>
                <a:ea typeface="Poppins Regular"/>
                <a:cs typeface="Poppins Regular"/>
                <a:sym typeface="Poppins Regular"/>
              </a:defRPr>
            </a:pPr>
            <a:endParaRPr/>
          </a:p>
        </p:txBody>
      </p:sp>
      <p:sp>
        <p:nvSpPr>
          <p:cNvPr id="214" name="Shopping Bag"/>
          <p:cNvSpPr/>
          <p:nvPr/>
        </p:nvSpPr>
        <p:spPr>
          <a:xfrm>
            <a:off x="13491072" y="9687459"/>
            <a:ext cx="2019249" cy="25134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337" y="0"/>
                  <a:pt x="6333" y="1611"/>
                  <a:pt x="6333" y="3590"/>
                </a:cubicBezTo>
                <a:lnTo>
                  <a:pt x="6333" y="6729"/>
                </a:lnTo>
                <a:cubicBezTo>
                  <a:pt x="6333" y="6978"/>
                  <a:pt x="6583" y="7179"/>
                  <a:pt x="6892" y="7179"/>
                </a:cubicBezTo>
                <a:cubicBezTo>
                  <a:pt x="7201" y="7179"/>
                  <a:pt x="7452" y="6978"/>
                  <a:pt x="7452" y="6729"/>
                </a:cubicBezTo>
                <a:lnTo>
                  <a:pt x="7452" y="3590"/>
                </a:lnTo>
                <a:cubicBezTo>
                  <a:pt x="7452" y="2107"/>
                  <a:pt x="8954" y="900"/>
                  <a:pt x="10800" y="900"/>
                </a:cubicBezTo>
                <a:cubicBezTo>
                  <a:pt x="12646" y="900"/>
                  <a:pt x="14148" y="2107"/>
                  <a:pt x="14148" y="3590"/>
                </a:cubicBezTo>
                <a:lnTo>
                  <a:pt x="14148" y="6729"/>
                </a:lnTo>
                <a:cubicBezTo>
                  <a:pt x="14148" y="6978"/>
                  <a:pt x="14399" y="7179"/>
                  <a:pt x="14708" y="7179"/>
                </a:cubicBezTo>
                <a:cubicBezTo>
                  <a:pt x="15017" y="7179"/>
                  <a:pt x="15267" y="6978"/>
                  <a:pt x="15267" y="6729"/>
                </a:cubicBezTo>
                <a:lnTo>
                  <a:pt x="15267" y="3590"/>
                </a:lnTo>
                <a:cubicBezTo>
                  <a:pt x="15267" y="1611"/>
                  <a:pt x="13263" y="0"/>
                  <a:pt x="10800" y="0"/>
                </a:cubicBezTo>
                <a:close/>
                <a:moveTo>
                  <a:pt x="0" y="4247"/>
                </a:moveTo>
                <a:lnTo>
                  <a:pt x="0" y="21600"/>
                </a:lnTo>
                <a:lnTo>
                  <a:pt x="21600" y="21600"/>
                </a:lnTo>
                <a:lnTo>
                  <a:pt x="21600" y="4247"/>
                </a:lnTo>
                <a:lnTo>
                  <a:pt x="15544" y="4247"/>
                </a:lnTo>
                <a:lnTo>
                  <a:pt x="15544" y="6062"/>
                </a:lnTo>
                <a:cubicBezTo>
                  <a:pt x="15756" y="6233"/>
                  <a:pt x="15887" y="6469"/>
                  <a:pt x="15887" y="6729"/>
                </a:cubicBezTo>
                <a:cubicBezTo>
                  <a:pt x="15887" y="7252"/>
                  <a:pt x="15358" y="7675"/>
                  <a:pt x="14708" y="7675"/>
                </a:cubicBezTo>
                <a:cubicBezTo>
                  <a:pt x="14057" y="7675"/>
                  <a:pt x="13530" y="7252"/>
                  <a:pt x="13530" y="6729"/>
                </a:cubicBezTo>
                <a:cubicBezTo>
                  <a:pt x="13530" y="6470"/>
                  <a:pt x="13661" y="6235"/>
                  <a:pt x="13871" y="6064"/>
                </a:cubicBezTo>
                <a:lnTo>
                  <a:pt x="13871" y="4247"/>
                </a:lnTo>
                <a:lnTo>
                  <a:pt x="7729" y="4247"/>
                </a:lnTo>
                <a:lnTo>
                  <a:pt x="7729" y="6064"/>
                </a:lnTo>
                <a:cubicBezTo>
                  <a:pt x="7939" y="6235"/>
                  <a:pt x="8070" y="6470"/>
                  <a:pt x="8070" y="6729"/>
                </a:cubicBezTo>
                <a:cubicBezTo>
                  <a:pt x="8070" y="7252"/>
                  <a:pt x="7543" y="7675"/>
                  <a:pt x="6892" y="7675"/>
                </a:cubicBezTo>
                <a:cubicBezTo>
                  <a:pt x="6242" y="7675"/>
                  <a:pt x="5713" y="7252"/>
                  <a:pt x="5713" y="6729"/>
                </a:cubicBezTo>
                <a:cubicBezTo>
                  <a:pt x="5713" y="6469"/>
                  <a:pt x="5844" y="6233"/>
                  <a:pt x="6056" y="6062"/>
                </a:cubicBezTo>
                <a:lnTo>
                  <a:pt x="6056" y="4247"/>
                </a:lnTo>
                <a:lnTo>
                  <a:pt x="0" y="4247"/>
                </a:lnTo>
                <a:close/>
              </a:path>
            </a:pathLst>
          </a:custGeom>
          <a:solidFill>
            <a:srgbClr val="EC6459"/>
          </a:solidFill>
          <a:ln w="12700">
            <a:miter lim="400000"/>
          </a:ln>
        </p:spPr>
        <p:txBody>
          <a:bodyPr lIns="0" tIns="0" rIns="0" bIns="0"/>
          <a:lstStyle/>
          <a:p>
            <a:pPr>
              <a:lnSpc>
                <a:spcPct val="100000"/>
              </a:lnSpc>
              <a:defRPr sz="8400">
                <a:latin typeface="Poppins Regular"/>
                <a:ea typeface="Poppins Regular"/>
                <a:cs typeface="Poppins Regular"/>
                <a:sym typeface="Poppins Regular"/>
              </a:defRPr>
            </a:pPr>
            <a:endParaRPr/>
          </a:p>
        </p:txBody>
      </p:sp>
      <p:sp>
        <p:nvSpPr>
          <p:cNvPr id="215" name="Line"/>
          <p:cNvSpPr/>
          <p:nvPr/>
        </p:nvSpPr>
        <p:spPr>
          <a:xfrm>
            <a:off x="10794350" y="10944183"/>
            <a:ext cx="1198561" cy="1"/>
          </a:xfrm>
          <a:prstGeom prst="line">
            <a:avLst/>
          </a:prstGeom>
          <a:ln w="127000">
            <a:solidFill>
              <a:srgbClr val="EC6459"/>
            </a:solidFill>
            <a:tailEnd type="triangle"/>
          </a:ln>
          <a:effectLst>
            <a:outerShdw blurRad="101600" dist="50800" dir="5400000" rotWithShape="0">
              <a:srgbClr val="000000">
                <a:alpha val="38000"/>
              </a:srgbClr>
            </a:outerShdw>
          </a:effectLst>
        </p:spPr>
        <p:txBody>
          <a:bodyPr lIns="0" tIns="0" rIns="0" bIns="0"/>
          <a:lstStyle/>
          <a:p>
            <a:pPr>
              <a:lnSpc>
                <a:spcPct val="100000"/>
              </a:lnSpc>
              <a:defRPr sz="8400">
                <a:latin typeface="Poppins Regular"/>
                <a:ea typeface="Poppins Regular"/>
                <a:cs typeface="Poppins Regular"/>
                <a:sym typeface="Poppins Regular"/>
              </a:defRPr>
            </a:pPr>
            <a:endParaRPr/>
          </a:p>
        </p:txBody>
      </p:sp>
      <p:grpSp>
        <p:nvGrpSpPr>
          <p:cNvPr id="218" name="Group"/>
          <p:cNvGrpSpPr/>
          <p:nvPr/>
        </p:nvGrpSpPr>
        <p:grpSpPr>
          <a:xfrm>
            <a:off x="7843403" y="9945378"/>
            <a:ext cx="1452785" cy="2277011"/>
            <a:chOff x="0" y="0"/>
            <a:chExt cx="1452784" cy="2277009"/>
          </a:xfrm>
        </p:grpSpPr>
        <p:sp>
          <p:nvSpPr>
            <p:cNvPr id="216" name="Promo"/>
            <p:cNvSpPr/>
            <p:nvPr/>
          </p:nvSpPr>
          <p:spPr>
            <a:xfrm>
              <a:off x="0" y="0"/>
              <a:ext cx="1452785" cy="2277010"/>
            </a:xfrm>
            <a:prstGeom prst="rect">
              <a:avLst/>
            </a:prstGeom>
            <a:solidFill>
              <a:srgbClr val="FFFFFF"/>
            </a:solidFill>
            <a:ln w="63500" cap="flat">
              <a:solidFill>
                <a:srgbClr val="EC6459"/>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00000"/>
                </a:lnSpc>
                <a:defRPr sz="2500">
                  <a:solidFill>
                    <a:srgbClr val="EC6459"/>
                  </a:solidFill>
                  <a:latin typeface="Poppins SemiBold"/>
                  <a:ea typeface="Poppins SemiBold"/>
                  <a:cs typeface="Poppins SemiBold"/>
                  <a:sym typeface="Poppins SemiBold"/>
                </a:defRPr>
              </a:lvl1pPr>
            </a:lstStyle>
            <a:p>
              <a:r>
                <a:t>Promo</a:t>
              </a:r>
            </a:p>
          </p:txBody>
        </p:sp>
        <p:sp>
          <p:nvSpPr>
            <p:cNvPr id="217" name="Final"/>
            <p:cNvSpPr/>
            <p:nvPr/>
          </p:nvSpPr>
          <p:spPr>
            <a:xfrm>
              <a:off x="426080" y="838193"/>
              <a:ext cx="600624" cy="6006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moveTo>
                    <a:pt x="10800" y="2377"/>
                  </a:moveTo>
                  <a:lnTo>
                    <a:pt x="12757" y="8229"/>
                  </a:lnTo>
                  <a:lnTo>
                    <a:pt x="18845" y="8229"/>
                  </a:lnTo>
                  <a:lnTo>
                    <a:pt x="13939" y="11923"/>
                  </a:lnTo>
                  <a:lnTo>
                    <a:pt x="15873" y="17710"/>
                  </a:lnTo>
                  <a:lnTo>
                    <a:pt x="10800" y="14219"/>
                  </a:lnTo>
                  <a:lnTo>
                    <a:pt x="5727" y="17710"/>
                  </a:lnTo>
                  <a:lnTo>
                    <a:pt x="7661" y="11923"/>
                  </a:lnTo>
                  <a:lnTo>
                    <a:pt x="2755" y="8229"/>
                  </a:lnTo>
                  <a:lnTo>
                    <a:pt x="8845" y="8229"/>
                  </a:lnTo>
                  <a:lnTo>
                    <a:pt x="10800" y="2377"/>
                  </a:lnTo>
                  <a:close/>
                </a:path>
              </a:pathLst>
            </a:custGeom>
            <a:solidFill>
              <a:srgbClr val="FFFFFF"/>
            </a:solidFill>
            <a:ln w="63500" cap="flat">
              <a:solidFill>
                <a:srgbClr val="EC6459"/>
              </a:solidFill>
              <a:prstDash val="solid"/>
              <a:round/>
            </a:ln>
            <a:effectLst/>
          </p:spPr>
          <p:txBody>
            <a:bodyPr wrap="square" lIns="0" tIns="0" rIns="0" bIns="0" numCol="1" anchor="t">
              <a:noAutofit/>
            </a:bodyPr>
            <a:lstStyle/>
            <a:p>
              <a:pPr>
                <a:lnSpc>
                  <a:spcPct val="100000"/>
                </a:lnSpc>
                <a:defRPr sz="8400">
                  <a:latin typeface="Poppins Regular"/>
                  <a:ea typeface="Poppins Regular"/>
                  <a:cs typeface="Poppins Regular"/>
                  <a:sym typeface="Poppins Regular"/>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18"/>
                                        </p:tgtEl>
                                        <p:attrNameLst>
                                          <p:attrName>style.visibility</p:attrName>
                                        </p:attrNameLst>
                                      </p:cBhvr>
                                      <p:to>
                                        <p:strVal val="visible"/>
                                      </p:to>
                                    </p:set>
                                    <p:animEffect transition="in" filter="fade">
                                      <p:cBhvr>
                                        <p:cTn id="12" dur="10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3" nodeType="clickEffect">
                                  <p:stCondLst>
                                    <p:cond delay="0"/>
                                  </p:stCondLst>
                                  <p:iterate>
                                    <p:tmAbs val="0"/>
                                  </p:iterate>
                                  <p:childTnLst>
                                    <p:set>
                                      <p:cBhvr>
                                        <p:cTn id="16" fill="hold"/>
                                        <p:tgtEl>
                                          <p:spTgt spid="215"/>
                                        </p:tgtEl>
                                        <p:attrNameLst>
                                          <p:attrName>style.visibility</p:attrName>
                                        </p:attrNameLst>
                                      </p:cBhvr>
                                      <p:to>
                                        <p:strVal val="visible"/>
                                      </p:to>
                                    </p:set>
                                    <p:anim calcmode="lin" valueType="num">
                                      <p:cBhvr>
                                        <p:cTn id="17" dur="1000" fill="hold"/>
                                        <p:tgtEl>
                                          <p:spTgt spid="215"/>
                                        </p:tgtEl>
                                        <p:attrNameLst>
                                          <p:attrName>ppt_w</p:attrName>
                                        </p:attrNameLst>
                                      </p:cBhvr>
                                      <p:tavLst>
                                        <p:tav tm="0">
                                          <p:val>
                                            <p:strVal val="4*#ppt_w"/>
                                          </p:val>
                                        </p:tav>
                                        <p:tav tm="100000">
                                          <p:val>
                                            <p:strVal val="#ppt_w"/>
                                          </p:val>
                                        </p:tav>
                                      </p:tavLst>
                                    </p:anim>
                                    <p:anim calcmode="lin" valueType="num">
                                      <p:cBhvr>
                                        <p:cTn id="18" dur="1000" fill="hold"/>
                                        <p:tgtEl>
                                          <p:spTgt spid="215"/>
                                        </p:tgtEl>
                                        <p:attrNameLst>
                                          <p:attrName>ppt_h</p:attrName>
                                        </p:attrNameLst>
                                      </p:cBhvr>
                                      <p:tavLst>
                                        <p:tav tm="0">
                                          <p:val>
                                            <p:strVal val="4*#ppt_h"/>
                                          </p:val>
                                        </p:tav>
                                        <p:tav tm="100000">
                                          <p:val>
                                            <p:strVal val="#ppt_h"/>
                                          </p:val>
                                        </p:tav>
                                      </p:tavLst>
                                    </p:anim>
                                  </p:childTnLst>
                                </p:cTn>
                              </p:par>
                            </p:childTnLst>
                          </p:cTn>
                        </p:par>
                        <p:par>
                          <p:cTn id="19" fill="hold">
                            <p:stCondLst>
                              <p:cond delay="1000"/>
                            </p:stCondLst>
                            <p:childTnLst>
                              <p:par>
                                <p:cTn id="20" presetID="10" presetClass="entr" fill="hold" grpId="4" nodeType="afterEffect">
                                  <p:stCondLst>
                                    <p:cond delay="0"/>
                                  </p:stCondLst>
                                  <p:iterate>
                                    <p:tmAbs val="0"/>
                                  </p:iterate>
                                  <p:childTnLst>
                                    <p:set>
                                      <p:cBhvr>
                                        <p:cTn id="21" fill="hold"/>
                                        <p:tgtEl>
                                          <p:spTgt spid="214"/>
                                        </p:tgtEl>
                                        <p:attrNameLst>
                                          <p:attrName>style.visibility</p:attrName>
                                        </p:attrNameLst>
                                      </p:cBhvr>
                                      <p:to>
                                        <p:strVal val="visible"/>
                                      </p:to>
                                    </p:set>
                                    <p:animEffect transition="in" filter="fade">
                                      <p:cBhvr>
                                        <p:cTn id="22"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P spid="214" grpId="4" animBg="1" advAuto="0"/>
      <p:bldP spid="215" grpId="3" animBg="1" advAuto="0"/>
      <p:bldP spid="218" grpId="2" animBg="1" advAuto="0"/>
    </p:bldLst>
  </p:timing>
</p:sld>
</file>

<file path=ppt/theme/theme1.xml><?xml version="1.0" encoding="utf-8"?>
<a:theme xmlns:a="http://schemas.openxmlformats.org/drawingml/2006/main" name="Simple Light">
  <a:themeElements>
    <a:clrScheme name="Simple Light">
      <a:dk1>
        <a:srgbClr val="FFFFFF"/>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ctr" defTabSz="243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FFFFFF"/>
            </a:solidFill>
            <a:effectLst/>
            <a:uFillTx/>
            <a:latin typeface="Poppins Regular"/>
            <a:ea typeface="Poppins Regular"/>
            <a:cs typeface="Poppins Regular"/>
            <a:sym typeface="Poppi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ctr" defTabSz="243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FFFFFF"/>
            </a:solidFill>
            <a:effectLst/>
            <a:uFillTx/>
            <a:latin typeface="Poppins Regular"/>
            <a:ea typeface="Poppins Regular"/>
            <a:cs typeface="Poppins Regular"/>
            <a:sym typeface="Poppi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ctr" defTabSz="2438400" rtl="0" fontAlgn="auto" latinLnBrk="0" hangingPunct="0">
          <a:lnSpc>
            <a:spcPct val="8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Poppins Bold"/>
            <a:ea typeface="Poppins Bold"/>
            <a:cs typeface="Poppins Bold"/>
            <a:sym typeface="Poppins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466</TotalTime>
  <Words>752</Words>
  <Application>Microsoft Office PowerPoint</Application>
  <PresentationFormat>Personnalisé</PresentationFormat>
  <Paragraphs>95</Paragraphs>
  <Slides>23</Slides>
  <Notes>4</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Simple Light</vt:lpstr>
      <vt:lpstr>La commande en ligne est-elle vraiment nécessaire?</vt:lpstr>
      <vt:lpstr>Contenu du webinaire décliné sous 3 thèmes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Ueat</dc:title>
  <dc:creator>Laurence-Olivier Malouin Trudel</dc:creator>
  <cp:lastModifiedBy>Alex Mailhot</cp:lastModifiedBy>
  <cp:revision>16</cp:revision>
  <cp:lastPrinted>2020-09-23T17:27:47Z</cp:lastPrinted>
  <dcterms:modified xsi:type="dcterms:W3CDTF">2020-09-23T19:45:55Z</dcterms:modified>
</cp:coreProperties>
</file>